
<file path=[Content_Types].xml><?xml version="1.0" encoding="utf-8"?>
<Types xmlns="http://schemas.openxmlformats.org/package/2006/content-types">
  <Default Extension="com&amp;app=2002&amp;size=f9999,10000&amp;q=a80&amp;n=0&amp;g=0n&amp;fmt=jpeg" ContentType="image/gif"/>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ink/ink1.xml" ContentType="application/inkml+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2.xml" ContentType="application/inkml+xml"/>
  <Override PartName="/ppt/ink/ink3.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handoutMasterIdLst>
    <p:handoutMasterId r:id="rId85"/>
  </p:handoutMasterIdLst>
  <p:sldIdLst>
    <p:sldId id="257" r:id="rId2"/>
    <p:sldId id="391" r:id="rId3"/>
    <p:sldId id="392" r:id="rId4"/>
    <p:sldId id="275" r:id="rId5"/>
    <p:sldId id="274" r:id="rId6"/>
    <p:sldId id="360" r:id="rId7"/>
    <p:sldId id="362" r:id="rId8"/>
    <p:sldId id="361" r:id="rId9"/>
    <p:sldId id="260" r:id="rId10"/>
    <p:sldId id="276" r:id="rId11"/>
    <p:sldId id="278" r:id="rId12"/>
    <p:sldId id="277" r:id="rId13"/>
    <p:sldId id="294" r:id="rId14"/>
    <p:sldId id="295" r:id="rId15"/>
    <p:sldId id="297" r:id="rId16"/>
    <p:sldId id="262" r:id="rId17"/>
    <p:sldId id="298" r:id="rId18"/>
    <p:sldId id="263" r:id="rId19"/>
    <p:sldId id="264" r:id="rId20"/>
    <p:sldId id="299" r:id="rId21"/>
    <p:sldId id="300" r:id="rId22"/>
    <p:sldId id="302" r:id="rId23"/>
    <p:sldId id="266" r:id="rId24"/>
    <p:sldId id="267" r:id="rId25"/>
    <p:sldId id="365" r:id="rId26"/>
    <p:sldId id="268" r:id="rId27"/>
    <p:sldId id="304" r:id="rId28"/>
    <p:sldId id="269" r:id="rId29"/>
    <p:sldId id="350" r:id="rId30"/>
    <p:sldId id="270" r:id="rId31"/>
    <p:sldId id="305" r:id="rId32"/>
    <p:sldId id="271" r:id="rId33"/>
    <p:sldId id="272" r:id="rId34"/>
    <p:sldId id="306" r:id="rId35"/>
    <p:sldId id="307" r:id="rId36"/>
    <p:sldId id="280" r:id="rId37"/>
    <p:sldId id="310" r:id="rId38"/>
    <p:sldId id="363" r:id="rId39"/>
    <p:sldId id="364" r:id="rId40"/>
    <p:sldId id="380" r:id="rId41"/>
    <p:sldId id="366" r:id="rId42"/>
    <p:sldId id="387" r:id="rId43"/>
    <p:sldId id="383" r:id="rId44"/>
    <p:sldId id="384" r:id="rId45"/>
    <p:sldId id="385" r:id="rId46"/>
    <p:sldId id="282" r:id="rId47"/>
    <p:sldId id="368" r:id="rId48"/>
    <p:sldId id="370" r:id="rId49"/>
    <p:sldId id="371" r:id="rId50"/>
    <p:sldId id="386" r:id="rId51"/>
    <p:sldId id="372" r:id="rId52"/>
    <p:sldId id="373" r:id="rId53"/>
    <p:sldId id="284" r:id="rId54"/>
    <p:sldId id="374" r:id="rId55"/>
    <p:sldId id="292" r:id="rId56"/>
    <p:sldId id="315" r:id="rId57"/>
    <p:sldId id="316" r:id="rId58"/>
    <p:sldId id="317" r:id="rId59"/>
    <p:sldId id="318" r:id="rId60"/>
    <p:sldId id="319" r:id="rId61"/>
    <p:sldId id="320" r:id="rId62"/>
    <p:sldId id="375" r:id="rId63"/>
    <p:sldId id="322" r:id="rId64"/>
    <p:sldId id="323" r:id="rId65"/>
    <p:sldId id="324" r:id="rId66"/>
    <p:sldId id="326" r:id="rId67"/>
    <p:sldId id="339" r:id="rId68"/>
    <p:sldId id="376" r:id="rId69"/>
    <p:sldId id="328" r:id="rId70"/>
    <p:sldId id="329" r:id="rId71"/>
    <p:sldId id="377" r:id="rId72"/>
    <p:sldId id="330" r:id="rId73"/>
    <p:sldId id="378" r:id="rId74"/>
    <p:sldId id="342" r:id="rId75"/>
    <p:sldId id="332" r:id="rId76"/>
    <p:sldId id="333" r:id="rId77"/>
    <p:sldId id="334" r:id="rId78"/>
    <p:sldId id="335" r:id="rId79"/>
    <p:sldId id="336" r:id="rId80"/>
    <p:sldId id="337" r:id="rId81"/>
    <p:sldId id="293" r:id="rId82"/>
    <p:sldId id="351" r:id="rId83"/>
  </p:sldIdLst>
  <p:sldSz cx="9144000" cy="6858000" type="screen4x3"/>
  <p:notesSz cx="6858000" cy="9144000"/>
  <p:defaultTextStyle>
    <a:defPPr>
      <a:defRPr lang="zh-CN"/>
    </a:defPPr>
    <a:lvl1pPr algn="l" rtl="0" eaLnBrk="0" fontAlgn="base" hangingPunct="0">
      <a:spcBef>
        <a:spcPct val="0"/>
      </a:spcBef>
      <a:spcAft>
        <a:spcPct val="0"/>
      </a:spcAft>
      <a:defRPr sz="3200" kern="1200">
        <a:solidFill>
          <a:schemeClr val="tx1"/>
        </a:solidFill>
        <a:latin typeface="Arial" charset="0"/>
        <a:ea typeface="宋体" charset="-122"/>
        <a:cs typeface="+mn-cs"/>
      </a:defRPr>
    </a:lvl1pPr>
    <a:lvl2pPr marL="457200" algn="l" rtl="0" eaLnBrk="0" fontAlgn="base" hangingPunct="0">
      <a:spcBef>
        <a:spcPct val="0"/>
      </a:spcBef>
      <a:spcAft>
        <a:spcPct val="0"/>
      </a:spcAft>
      <a:defRPr sz="3200" kern="1200">
        <a:solidFill>
          <a:schemeClr val="tx1"/>
        </a:solidFill>
        <a:latin typeface="Arial" charset="0"/>
        <a:ea typeface="宋体" charset="-122"/>
        <a:cs typeface="+mn-cs"/>
      </a:defRPr>
    </a:lvl2pPr>
    <a:lvl3pPr marL="914400" algn="l" rtl="0" eaLnBrk="0" fontAlgn="base" hangingPunct="0">
      <a:spcBef>
        <a:spcPct val="0"/>
      </a:spcBef>
      <a:spcAft>
        <a:spcPct val="0"/>
      </a:spcAft>
      <a:defRPr sz="3200" kern="1200">
        <a:solidFill>
          <a:schemeClr val="tx1"/>
        </a:solidFill>
        <a:latin typeface="Arial" charset="0"/>
        <a:ea typeface="宋体" charset="-122"/>
        <a:cs typeface="+mn-cs"/>
      </a:defRPr>
    </a:lvl3pPr>
    <a:lvl4pPr marL="1371600" algn="l" rtl="0" eaLnBrk="0" fontAlgn="base" hangingPunct="0">
      <a:spcBef>
        <a:spcPct val="0"/>
      </a:spcBef>
      <a:spcAft>
        <a:spcPct val="0"/>
      </a:spcAft>
      <a:defRPr sz="3200" kern="1200">
        <a:solidFill>
          <a:schemeClr val="tx1"/>
        </a:solidFill>
        <a:latin typeface="Arial" charset="0"/>
        <a:ea typeface="宋体" charset="-122"/>
        <a:cs typeface="+mn-cs"/>
      </a:defRPr>
    </a:lvl4pPr>
    <a:lvl5pPr marL="1828800" algn="l" rtl="0" eaLnBrk="0" fontAlgn="base" hangingPunct="0">
      <a:spcBef>
        <a:spcPct val="0"/>
      </a:spcBef>
      <a:spcAft>
        <a:spcPct val="0"/>
      </a:spcAft>
      <a:defRPr sz="3200" kern="1200">
        <a:solidFill>
          <a:schemeClr val="tx1"/>
        </a:solidFill>
        <a:latin typeface="Arial" charset="0"/>
        <a:ea typeface="宋体" charset="-122"/>
        <a:cs typeface="+mn-cs"/>
      </a:defRPr>
    </a:lvl5pPr>
    <a:lvl6pPr marL="2286000" algn="l" defTabSz="914400" rtl="0" eaLnBrk="1" latinLnBrk="0" hangingPunct="1">
      <a:defRPr sz="3200" kern="1200">
        <a:solidFill>
          <a:schemeClr val="tx1"/>
        </a:solidFill>
        <a:latin typeface="Arial" charset="0"/>
        <a:ea typeface="宋体" charset="-122"/>
        <a:cs typeface="+mn-cs"/>
      </a:defRPr>
    </a:lvl6pPr>
    <a:lvl7pPr marL="2743200" algn="l" defTabSz="914400" rtl="0" eaLnBrk="1" latinLnBrk="0" hangingPunct="1">
      <a:defRPr sz="3200" kern="1200">
        <a:solidFill>
          <a:schemeClr val="tx1"/>
        </a:solidFill>
        <a:latin typeface="Arial" charset="0"/>
        <a:ea typeface="宋体" charset="-122"/>
        <a:cs typeface="+mn-cs"/>
      </a:defRPr>
    </a:lvl7pPr>
    <a:lvl8pPr marL="3200400" algn="l" defTabSz="914400" rtl="0" eaLnBrk="1" latinLnBrk="0" hangingPunct="1">
      <a:defRPr sz="3200" kern="1200">
        <a:solidFill>
          <a:schemeClr val="tx1"/>
        </a:solidFill>
        <a:latin typeface="Arial" charset="0"/>
        <a:ea typeface="宋体" charset="-122"/>
        <a:cs typeface="+mn-cs"/>
      </a:defRPr>
    </a:lvl8pPr>
    <a:lvl9pPr marL="3657600" algn="l" defTabSz="914400" rtl="0" eaLnBrk="1" latinLnBrk="0" hangingPunct="1">
      <a:defRPr sz="3200"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00"/>
    <a:srgbClr val="388288"/>
    <a:srgbClr val="FF66FF"/>
    <a:srgbClr val="FFFF00"/>
    <a:srgbClr val="808000"/>
    <a:srgbClr val="666699"/>
    <a:srgbClr val="3399FF"/>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838" autoAdjust="0"/>
    <p:restoredTop sz="82245" autoAdjust="0"/>
  </p:normalViewPr>
  <p:slideViewPr>
    <p:cSldViewPr>
      <p:cViewPr varScale="1">
        <p:scale>
          <a:sx n="69" d="100"/>
          <a:sy n="69" d="100"/>
        </p:scale>
        <p:origin x="1958" y="72"/>
      </p:cViewPr>
      <p:guideLst>
        <p:guide orient="horz" pos="2160"/>
        <p:guide pos="2880"/>
      </p:guideLst>
    </p:cSldViewPr>
  </p:slideViewPr>
  <p:outlineViewPr>
    <p:cViewPr>
      <p:scale>
        <a:sx n="33" d="100"/>
        <a:sy n="33" d="100"/>
      </p:scale>
      <p:origin x="0" y="143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225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3" Type="http://schemas.openxmlformats.org/officeDocument/2006/relationships/oleObject" Target="file:///E:\sci\design%20simulation%20test\&#21457;&#30005;&#25968;&#25454;.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866554509816388E-2"/>
          <c:y val="0.15771573813735792"/>
          <c:w val="0.77053700382497181"/>
          <c:h val="0.65484391138224296"/>
        </c:manualLayout>
      </c:layout>
      <c:scatterChart>
        <c:scatterStyle val="smoothMarker"/>
        <c:varyColors val="0"/>
        <c:ser>
          <c:idx val="0"/>
          <c:order val="0"/>
          <c:tx>
            <c:strRef>
              <c:f>Power</c:f>
              <c:strCache>
                <c:ptCount val="1"/>
                <c:pt idx="0">
                  <c:v>Power</c:v>
                </c:pt>
              </c:strCache>
            </c:strRef>
          </c:tx>
          <c:spPr>
            <a:ln w="19050" cap="rnd">
              <a:solidFill>
                <a:schemeClr val="accent1"/>
              </a:solidFill>
              <a:round/>
            </a:ln>
            <a:effectLst/>
          </c:spPr>
          <c:marker>
            <c:symbol val="none"/>
          </c:marker>
          <c:yVal>
            <c:numRef>
              <c:f>Sheet1!$D$2800:$D$3399</c:f>
              <c:numCache>
                <c:formatCode>General</c:formatCode>
                <c:ptCount val="600"/>
                <c:pt idx="0">
                  <c:v>331</c:v>
                </c:pt>
                <c:pt idx="1">
                  <c:v>298</c:v>
                </c:pt>
                <c:pt idx="2">
                  <c:v>232</c:v>
                </c:pt>
                <c:pt idx="3">
                  <c:v>291</c:v>
                </c:pt>
                <c:pt idx="4">
                  <c:v>303</c:v>
                </c:pt>
                <c:pt idx="5">
                  <c:v>224</c:v>
                </c:pt>
                <c:pt idx="6">
                  <c:v>313</c:v>
                </c:pt>
                <c:pt idx="7">
                  <c:v>270</c:v>
                </c:pt>
                <c:pt idx="8">
                  <c:v>263</c:v>
                </c:pt>
                <c:pt idx="9">
                  <c:v>291</c:v>
                </c:pt>
                <c:pt idx="10">
                  <c:v>235</c:v>
                </c:pt>
                <c:pt idx="11">
                  <c:v>317</c:v>
                </c:pt>
                <c:pt idx="12">
                  <c:v>241</c:v>
                </c:pt>
                <c:pt idx="13">
                  <c:v>221</c:v>
                </c:pt>
                <c:pt idx="14">
                  <c:v>294</c:v>
                </c:pt>
                <c:pt idx="15">
                  <c:v>261</c:v>
                </c:pt>
                <c:pt idx="16">
                  <c:v>237</c:v>
                </c:pt>
                <c:pt idx="17">
                  <c:v>313</c:v>
                </c:pt>
                <c:pt idx="18">
                  <c:v>211</c:v>
                </c:pt>
                <c:pt idx="19">
                  <c:v>321</c:v>
                </c:pt>
                <c:pt idx="20">
                  <c:v>305</c:v>
                </c:pt>
                <c:pt idx="21">
                  <c:v>231</c:v>
                </c:pt>
                <c:pt idx="22">
                  <c:v>379</c:v>
                </c:pt>
                <c:pt idx="23">
                  <c:v>327</c:v>
                </c:pt>
                <c:pt idx="24">
                  <c:v>283</c:v>
                </c:pt>
                <c:pt idx="25">
                  <c:v>354</c:v>
                </c:pt>
                <c:pt idx="26">
                  <c:v>322</c:v>
                </c:pt>
                <c:pt idx="27">
                  <c:v>336</c:v>
                </c:pt>
                <c:pt idx="28">
                  <c:v>301</c:v>
                </c:pt>
                <c:pt idx="29">
                  <c:v>278</c:v>
                </c:pt>
                <c:pt idx="30">
                  <c:v>296</c:v>
                </c:pt>
                <c:pt idx="31">
                  <c:v>306</c:v>
                </c:pt>
                <c:pt idx="32">
                  <c:v>284</c:v>
                </c:pt>
                <c:pt idx="33">
                  <c:v>279</c:v>
                </c:pt>
                <c:pt idx="34">
                  <c:v>273</c:v>
                </c:pt>
                <c:pt idx="35">
                  <c:v>317</c:v>
                </c:pt>
                <c:pt idx="36">
                  <c:v>316</c:v>
                </c:pt>
                <c:pt idx="37">
                  <c:v>242</c:v>
                </c:pt>
                <c:pt idx="38">
                  <c:v>333</c:v>
                </c:pt>
                <c:pt idx="39">
                  <c:v>292</c:v>
                </c:pt>
                <c:pt idx="40">
                  <c:v>268</c:v>
                </c:pt>
                <c:pt idx="41">
                  <c:v>336</c:v>
                </c:pt>
                <c:pt idx="42">
                  <c:v>295</c:v>
                </c:pt>
                <c:pt idx="43">
                  <c:v>298</c:v>
                </c:pt>
                <c:pt idx="44">
                  <c:v>334</c:v>
                </c:pt>
                <c:pt idx="45">
                  <c:v>241</c:v>
                </c:pt>
                <c:pt idx="46">
                  <c:v>316</c:v>
                </c:pt>
                <c:pt idx="47">
                  <c:v>283</c:v>
                </c:pt>
                <c:pt idx="48">
                  <c:v>236</c:v>
                </c:pt>
                <c:pt idx="49">
                  <c:v>277</c:v>
                </c:pt>
                <c:pt idx="50">
                  <c:v>248</c:v>
                </c:pt>
                <c:pt idx="51">
                  <c:v>266</c:v>
                </c:pt>
                <c:pt idx="52">
                  <c:v>298</c:v>
                </c:pt>
                <c:pt idx="53">
                  <c:v>246</c:v>
                </c:pt>
                <c:pt idx="54">
                  <c:v>325</c:v>
                </c:pt>
                <c:pt idx="55">
                  <c:v>320</c:v>
                </c:pt>
                <c:pt idx="56">
                  <c:v>260</c:v>
                </c:pt>
                <c:pt idx="57">
                  <c:v>325</c:v>
                </c:pt>
                <c:pt idx="58">
                  <c:v>314</c:v>
                </c:pt>
                <c:pt idx="59">
                  <c:v>273</c:v>
                </c:pt>
                <c:pt idx="60">
                  <c:v>310</c:v>
                </c:pt>
                <c:pt idx="61">
                  <c:v>264</c:v>
                </c:pt>
                <c:pt idx="62">
                  <c:v>280</c:v>
                </c:pt>
                <c:pt idx="63">
                  <c:v>408</c:v>
                </c:pt>
                <c:pt idx="64">
                  <c:v>259</c:v>
                </c:pt>
                <c:pt idx="65">
                  <c:v>344</c:v>
                </c:pt>
                <c:pt idx="66">
                  <c:v>283</c:v>
                </c:pt>
                <c:pt idx="67">
                  <c:v>291</c:v>
                </c:pt>
                <c:pt idx="68">
                  <c:v>422</c:v>
                </c:pt>
                <c:pt idx="69">
                  <c:v>227</c:v>
                </c:pt>
                <c:pt idx="70">
                  <c:v>394</c:v>
                </c:pt>
                <c:pt idx="71">
                  <c:v>362</c:v>
                </c:pt>
                <c:pt idx="72">
                  <c:v>233</c:v>
                </c:pt>
                <c:pt idx="73">
                  <c:v>382</c:v>
                </c:pt>
                <c:pt idx="74">
                  <c:v>268</c:v>
                </c:pt>
                <c:pt idx="75">
                  <c:v>315</c:v>
                </c:pt>
                <c:pt idx="76">
                  <c:v>298</c:v>
                </c:pt>
                <c:pt idx="77">
                  <c:v>214</c:v>
                </c:pt>
                <c:pt idx="78">
                  <c:v>350</c:v>
                </c:pt>
                <c:pt idx="79">
                  <c:v>304</c:v>
                </c:pt>
                <c:pt idx="80">
                  <c:v>230</c:v>
                </c:pt>
                <c:pt idx="81">
                  <c:v>302</c:v>
                </c:pt>
                <c:pt idx="82">
                  <c:v>236</c:v>
                </c:pt>
                <c:pt idx="83">
                  <c:v>272</c:v>
                </c:pt>
                <c:pt idx="84">
                  <c:v>300</c:v>
                </c:pt>
                <c:pt idx="85">
                  <c:v>254</c:v>
                </c:pt>
                <c:pt idx="86">
                  <c:v>307</c:v>
                </c:pt>
                <c:pt idx="87">
                  <c:v>324</c:v>
                </c:pt>
                <c:pt idx="88">
                  <c:v>226</c:v>
                </c:pt>
                <c:pt idx="89">
                  <c:v>322</c:v>
                </c:pt>
                <c:pt idx="90">
                  <c:v>316</c:v>
                </c:pt>
                <c:pt idx="91">
                  <c:v>287</c:v>
                </c:pt>
                <c:pt idx="92">
                  <c:v>252</c:v>
                </c:pt>
                <c:pt idx="93">
                  <c:v>286</c:v>
                </c:pt>
                <c:pt idx="94">
                  <c:v>320</c:v>
                </c:pt>
                <c:pt idx="95">
                  <c:v>285</c:v>
                </c:pt>
                <c:pt idx="96">
                  <c:v>235</c:v>
                </c:pt>
                <c:pt idx="97">
                  <c:v>310</c:v>
                </c:pt>
                <c:pt idx="98">
                  <c:v>247</c:v>
                </c:pt>
                <c:pt idx="99">
                  <c:v>226</c:v>
                </c:pt>
                <c:pt idx="100">
                  <c:v>270</c:v>
                </c:pt>
                <c:pt idx="101">
                  <c:v>241</c:v>
                </c:pt>
                <c:pt idx="102">
                  <c:v>248</c:v>
                </c:pt>
                <c:pt idx="103">
                  <c:v>262</c:v>
                </c:pt>
                <c:pt idx="104">
                  <c:v>248</c:v>
                </c:pt>
                <c:pt idx="105">
                  <c:v>278</c:v>
                </c:pt>
                <c:pt idx="106">
                  <c:v>298</c:v>
                </c:pt>
                <c:pt idx="107">
                  <c:v>204</c:v>
                </c:pt>
                <c:pt idx="108">
                  <c:v>299</c:v>
                </c:pt>
                <c:pt idx="109">
                  <c:v>270</c:v>
                </c:pt>
                <c:pt idx="110">
                  <c:v>205</c:v>
                </c:pt>
                <c:pt idx="111">
                  <c:v>305</c:v>
                </c:pt>
                <c:pt idx="112">
                  <c:v>307</c:v>
                </c:pt>
                <c:pt idx="113">
                  <c:v>217</c:v>
                </c:pt>
                <c:pt idx="114">
                  <c:v>273</c:v>
                </c:pt>
                <c:pt idx="115">
                  <c:v>264</c:v>
                </c:pt>
                <c:pt idx="116">
                  <c:v>252</c:v>
                </c:pt>
                <c:pt idx="117">
                  <c:v>250</c:v>
                </c:pt>
                <c:pt idx="118">
                  <c:v>247</c:v>
                </c:pt>
                <c:pt idx="119">
                  <c:v>244</c:v>
                </c:pt>
                <c:pt idx="120">
                  <c:v>239</c:v>
                </c:pt>
                <c:pt idx="121">
                  <c:v>214</c:v>
                </c:pt>
                <c:pt idx="122">
                  <c:v>254</c:v>
                </c:pt>
                <c:pt idx="123">
                  <c:v>261</c:v>
                </c:pt>
                <c:pt idx="124">
                  <c:v>221</c:v>
                </c:pt>
                <c:pt idx="125">
                  <c:v>243</c:v>
                </c:pt>
                <c:pt idx="126">
                  <c:v>240</c:v>
                </c:pt>
                <c:pt idx="127">
                  <c:v>204</c:v>
                </c:pt>
                <c:pt idx="128">
                  <c:v>242</c:v>
                </c:pt>
                <c:pt idx="129">
                  <c:v>227</c:v>
                </c:pt>
                <c:pt idx="130">
                  <c:v>166</c:v>
                </c:pt>
                <c:pt idx="131">
                  <c:v>197</c:v>
                </c:pt>
                <c:pt idx="132">
                  <c:v>196</c:v>
                </c:pt>
                <c:pt idx="133">
                  <c:v>166</c:v>
                </c:pt>
                <c:pt idx="134">
                  <c:v>213</c:v>
                </c:pt>
                <c:pt idx="135">
                  <c:v>181</c:v>
                </c:pt>
                <c:pt idx="136">
                  <c:v>187</c:v>
                </c:pt>
                <c:pt idx="137">
                  <c:v>234</c:v>
                </c:pt>
                <c:pt idx="138">
                  <c:v>191</c:v>
                </c:pt>
                <c:pt idx="139">
                  <c:v>164</c:v>
                </c:pt>
                <c:pt idx="140">
                  <c:v>238</c:v>
                </c:pt>
                <c:pt idx="141">
                  <c:v>179</c:v>
                </c:pt>
                <c:pt idx="142">
                  <c:v>168</c:v>
                </c:pt>
                <c:pt idx="143">
                  <c:v>224</c:v>
                </c:pt>
                <c:pt idx="144">
                  <c:v>186</c:v>
                </c:pt>
                <c:pt idx="145">
                  <c:v>159</c:v>
                </c:pt>
                <c:pt idx="146">
                  <c:v>249</c:v>
                </c:pt>
                <c:pt idx="147">
                  <c:v>203</c:v>
                </c:pt>
                <c:pt idx="148">
                  <c:v>160</c:v>
                </c:pt>
                <c:pt idx="149">
                  <c:v>248</c:v>
                </c:pt>
                <c:pt idx="150">
                  <c:v>208</c:v>
                </c:pt>
                <c:pt idx="151">
                  <c:v>221</c:v>
                </c:pt>
                <c:pt idx="152">
                  <c:v>215</c:v>
                </c:pt>
                <c:pt idx="153">
                  <c:v>234</c:v>
                </c:pt>
                <c:pt idx="154">
                  <c:v>275</c:v>
                </c:pt>
                <c:pt idx="155">
                  <c:v>251</c:v>
                </c:pt>
                <c:pt idx="156">
                  <c:v>223</c:v>
                </c:pt>
                <c:pt idx="157">
                  <c:v>318</c:v>
                </c:pt>
                <c:pt idx="158">
                  <c:v>270</c:v>
                </c:pt>
                <c:pt idx="159">
                  <c:v>233</c:v>
                </c:pt>
                <c:pt idx="160">
                  <c:v>341</c:v>
                </c:pt>
                <c:pt idx="161">
                  <c:v>252</c:v>
                </c:pt>
                <c:pt idx="162">
                  <c:v>211</c:v>
                </c:pt>
                <c:pt idx="163">
                  <c:v>308</c:v>
                </c:pt>
                <c:pt idx="164">
                  <c:v>243</c:v>
                </c:pt>
                <c:pt idx="165">
                  <c:v>228</c:v>
                </c:pt>
                <c:pt idx="166">
                  <c:v>218</c:v>
                </c:pt>
                <c:pt idx="167">
                  <c:v>225</c:v>
                </c:pt>
                <c:pt idx="168">
                  <c:v>206</c:v>
                </c:pt>
                <c:pt idx="169">
                  <c:v>250</c:v>
                </c:pt>
                <c:pt idx="170">
                  <c:v>202</c:v>
                </c:pt>
                <c:pt idx="171">
                  <c:v>241</c:v>
                </c:pt>
                <c:pt idx="172">
                  <c:v>261</c:v>
                </c:pt>
                <c:pt idx="173">
                  <c:v>204</c:v>
                </c:pt>
                <c:pt idx="174">
                  <c:v>295</c:v>
                </c:pt>
                <c:pt idx="175">
                  <c:v>270</c:v>
                </c:pt>
                <c:pt idx="176">
                  <c:v>198</c:v>
                </c:pt>
                <c:pt idx="177">
                  <c:v>254</c:v>
                </c:pt>
                <c:pt idx="178">
                  <c:v>275</c:v>
                </c:pt>
                <c:pt idx="179">
                  <c:v>222</c:v>
                </c:pt>
                <c:pt idx="180">
                  <c:v>286</c:v>
                </c:pt>
                <c:pt idx="181">
                  <c:v>285</c:v>
                </c:pt>
                <c:pt idx="182">
                  <c:v>257</c:v>
                </c:pt>
                <c:pt idx="183">
                  <c:v>266</c:v>
                </c:pt>
                <c:pt idx="184">
                  <c:v>246</c:v>
                </c:pt>
                <c:pt idx="185">
                  <c:v>285</c:v>
                </c:pt>
                <c:pt idx="186">
                  <c:v>299</c:v>
                </c:pt>
                <c:pt idx="187">
                  <c:v>205</c:v>
                </c:pt>
                <c:pt idx="188">
                  <c:v>266</c:v>
                </c:pt>
                <c:pt idx="189">
                  <c:v>248</c:v>
                </c:pt>
                <c:pt idx="190">
                  <c:v>194</c:v>
                </c:pt>
                <c:pt idx="191">
                  <c:v>269</c:v>
                </c:pt>
                <c:pt idx="192">
                  <c:v>237</c:v>
                </c:pt>
                <c:pt idx="193">
                  <c:v>207</c:v>
                </c:pt>
                <c:pt idx="194">
                  <c:v>262</c:v>
                </c:pt>
                <c:pt idx="195">
                  <c:v>202</c:v>
                </c:pt>
                <c:pt idx="196">
                  <c:v>250</c:v>
                </c:pt>
                <c:pt idx="197">
                  <c:v>249</c:v>
                </c:pt>
                <c:pt idx="198">
                  <c:v>188</c:v>
                </c:pt>
                <c:pt idx="199">
                  <c:v>227</c:v>
                </c:pt>
                <c:pt idx="200">
                  <c:v>233</c:v>
                </c:pt>
                <c:pt idx="201">
                  <c:v>180</c:v>
                </c:pt>
                <c:pt idx="202">
                  <c:v>209</c:v>
                </c:pt>
                <c:pt idx="203">
                  <c:v>208</c:v>
                </c:pt>
                <c:pt idx="204">
                  <c:v>200</c:v>
                </c:pt>
                <c:pt idx="205">
                  <c:v>194</c:v>
                </c:pt>
                <c:pt idx="206">
                  <c:v>201</c:v>
                </c:pt>
                <c:pt idx="207">
                  <c:v>186</c:v>
                </c:pt>
                <c:pt idx="208">
                  <c:v>205</c:v>
                </c:pt>
                <c:pt idx="209">
                  <c:v>229</c:v>
                </c:pt>
                <c:pt idx="210">
                  <c:v>170</c:v>
                </c:pt>
                <c:pt idx="211">
                  <c:v>185</c:v>
                </c:pt>
                <c:pt idx="212">
                  <c:v>237</c:v>
                </c:pt>
                <c:pt idx="213">
                  <c:v>142</c:v>
                </c:pt>
                <c:pt idx="214">
                  <c:v>194</c:v>
                </c:pt>
                <c:pt idx="215">
                  <c:v>233</c:v>
                </c:pt>
                <c:pt idx="216">
                  <c:v>206</c:v>
                </c:pt>
                <c:pt idx="217">
                  <c:v>206</c:v>
                </c:pt>
                <c:pt idx="218">
                  <c:v>218</c:v>
                </c:pt>
                <c:pt idx="219">
                  <c:v>208</c:v>
                </c:pt>
                <c:pt idx="220">
                  <c:v>198</c:v>
                </c:pt>
                <c:pt idx="221">
                  <c:v>196</c:v>
                </c:pt>
                <c:pt idx="222">
                  <c:v>226</c:v>
                </c:pt>
                <c:pt idx="223">
                  <c:v>199</c:v>
                </c:pt>
                <c:pt idx="224">
                  <c:v>202</c:v>
                </c:pt>
                <c:pt idx="225">
                  <c:v>209</c:v>
                </c:pt>
                <c:pt idx="226">
                  <c:v>214</c:v>
                </c:pt>
                <c:pt idx="227">
                  <c:v>233</c:v>
                </c:pt>
                <c:pt idx="228">
                  <c:v>209</c:v>
                </c:pt>
                <c:pt idx="229">
                  <c:v>231</c:v>
                </c:pt>
                <c:pt idx="230">
                  <c:v>219</c:v>
                </c:pt>
                <c:pt idx="231">
                  <c:v>175</c:v>
                </c:pt>
                <c:pt idx="232">
                  <c:v>232</c:v>
                </c:pt>
                <c:pt idx="233">
                  <c:v>236</c:v>
                </c:pt>
                <c:pt idx="234">
                  <c:v>187</c:v>
                </c:pt>
                <c:pt idx="235">
                  <c:v>216</c:v>
                </c:pt>
                <c:pt idx="236">
                  <c:v>219</c:v>
                </c:pt>
                <c:pt idx="237">
                  <c:v>156</c:v>
                </c:pt>
                <c:pt idx="238">
                  <c:v>184</c:v>
                </c:pt>
                <c:pt idx="239">
                  <c:v>205</c:v>
                </c:pt>
                <c:pt idx="240">
                  <c:v>151</c:v>
                </c:pt>
                <c:pt idx="241">
                  <c:v>186</c:v>
                </c:pt>
                <c:pt idx="242">
                  <c:v>161</c:v>
                </c:pt>
                <c:pt idx="243">
                  <c:v>164</c:v>
                </c:pt>
                <c:pt idx="244">
                  <c:v>176</c:v>
                </c:pt>
                <c:pt idx="245">
                  <c:v>155</c:v>
                </c:pt>
                <c:pt idx="246">
                  <c:v>162</c:v>
                </c:pt>
                <c:pt idx="247">
                  <c:v>121</c:v>
                </c:pt>
                <c:pt idx="248">
                  <c:v>158</c:v>
                </c:pt>
                <c:pt idx="249">
                  <c:v>152</c:v>
                </c:pt>
                <c:pt idx="250">
                  <c:v>114</c:v>
                </c:pt>
                <c:pt idx="251">
                  <c:v>152</c:v>
                </c:pt>
                <c:pt idx="252">
                  <c:v>152</c:v>
                </c:pt>
                <c:pt idx="253">
                  <c:v>135</c:v>
                </c:pt>
                <c:pt idx="254">
                  <c:v>137</c:v>
                </c:pt>
                <c:pt idx="255">
                  <c:v>165</c:v>
                </c:pt>
                <c:pt idx="256">
                  <c:v>148</c:v>
                </c:pt>
                <c:pt idx="257">
                  <c:v>131</c:v>
                </c:pt>
                <c:pt idx="258">
                  <c:v>169</c:v>
                </c:pt>
                <c:pt idx="259">
                  <c:v>171</c:v>
                </c:pt>
                <c:pt idx="260">
                  <c:v>148</c:v>
                </c:pt>
                <c:pt idx="261">
                  <c:v>174</c:v>
                </c:pt>
                <c:pt idx="262">
                  <c:v>191</c:v>
                </c:pt>
                <c:pt idx="263">
                  <c:v>157</c:v>
                </c:pt>
                <c:pt idx="264">
                  <c:v>199</c:v>
                </c:pt>
                <c:pt idx="265">
                  <c:v>189</c:v>
                </c:pt>
                <c:pt idx="266">
                  <c:v>164</c:v>
                </c:pt>
                <c:pt idx="267">
                  <c:v>201</c:v>
                </c:pt>
                <c:pt idx="268">
                  <c:v>180</c:v>
                </c:pt>
                <c:pt idx="269">
                  <c:v>170</c:v>
                </c:pt>
                <c:pt idx="270">
                  <c:v>216</c:v>
                </c:pt>
                <c:pt idx="271">
                  <c:v>174</c:v>
                </c:pt>
                <c:pt idx="272">
                  <c:v>175</c:v>
                </c:pt>
                <c:pt idx="273">
                  <c:v>204</c:v>
                </c:pt>
                <c:pt idx="274">
                  <c:v>172</c:v>
                </c:pt>
                <c:pt idx="275">
                  <c:v>172</c:v>
                </c:pt>
                <c:pt idx="276">
                  <c:v>181</c:v>
                </c:pt>
                <c:pt idx="277">
                  <c:v>186</c:v>
                </c:pt>
                <c:pt idx="278">
                  <c:v>172</c:v>
                </c:pt>
                <c:pt idx="279">
                  <c:v>181</c:v>
                </c:pt>
                <c:pt idx="280">
                  <c:v>180</c:v>
                </c:pt>
                <c:pt idx="281">
                  <c:v>163</c:v>
                </c:pt>
                <c:pt idx="282">
                  <c:v>163</c:v>
                </c:pt>
                <c:pt idx="283">
                  <c:v>195</c:v>
                </c:pt>
                <c:pt idx="284">
                  <c:v>176</c:v>
                </c:pt>
                <c:pt idx="285">
                  <c:v>160</c:v>
                </c:pt>
                <c:pt idx="286">
                  <c:v>182</c:v>
                </c:pt>
                <c:pt idx="287">
                  <c:v>162</c:v>
                </c:pt>
                <c:pt idx="288">
                  <c:v>144</c:v>
                </c:pt>
                <c:pt idx="289">
                  <c:v>194</c:v>
                </c:pt>
                <c:pt idx="290">
                  <c:v>156</c:v>
                </c:pt>
                <c:pt idx="291">
                  <c:v>140</c:v>
                </c:pt>
                <c:pt idx="292">
                  <c:v>166</c:v>
                </c:pt>
                <c:pt idx="293">
                  <c:v>158</c:v>
                </c:pt>
                <c:pt idx="294">
                  <c:v>162</c:v>
                </c:pt>
                <c:pt idx="295">
                  <c:v>152</c:v>
                </c:pt>
                <c:pt idx="296">
                  <c:v>143</c:v>
                </c:pt>
                <c:pt idx="297">
                  <c:v>180</c:v>
                </c:pt>
                <c:pt idx="298">
                  <c:v>129</c:v>
                </c:pt>
                <c:pt idx="299">
                  <c:v>129</c:v>
                </c:pt>
                <c:pt idx="300">
                  <c:v>156</c:v>
                </c:pt>
                <c:pt idx="301">
                  <c:v>132</c:v>
                </c:pt>
                <c:pt idx="302">
                  <c:v>143</c:v>
                </c:pt>
                <c:pt idx="303">
                  <c:v>164</c:v>
                </c:pt>
                <c:pt idx="304">
                  <c:v>133</c:v>
                </c:pt>
                <c:pt idx="305">
                  <c:v>147</c:v>
                </c:pt>
                <c:pt idx="306">
                  <c:v>157</c:v>
                </c:pt>
                <c:pt idx="307">
                  <c:v>155</c:v>
                </c:pt>
                <c:pt idx="308">
                  <c:v>135</c:v>
                </c:pt>
                <c:pt idx="309">
                  <c:v>172</c:v>
                </c:pt>
                <c:pt idx="310">
                  <c:v>152</c:v>
                </c:pt>
                <c:pt idx="311">
                  <c:v>122</c:v>
                </c:pt>
                <c:pt idx="312">
                  <c:v>154</c:v>
                </c:pt>
                <c:pt idx="313">
                  <c:v>142</c:v>
                </c:pt>
                <c:pt idx="314">
                  <c:v>117</c:v>
                </c:pt>
                <c:pt idx="315">
                  <c:v>168</c:v>
                </c:pt>
                <c:pt idx="316">
                  <c:v>138</c:v>
                </c:pt>
                <c:pt idx="317">
                  <c:v>137</c:v>
                </c:pt>
                <c:pt idx="318">
                  <c:v>187</c:v>
                </c:pt>
                <c:pt idx="319">
                  <c:v>120</c:v>
                </c:pt>
                <c:pt idx="320">
                  <c:v>146</c:v>
                </c:pt>
                <c:pt idx="321">
                  <c:v>146</c:v>
                </c:pt>
                <c:pt idx="322">
                  <c:v>198</c:v>
                </c:pt>
                <c:pt idx="323">
                  <c:v>143</c:v>
                </c:pt>
                <c:pt idx="324">
                  <c:v>150</c:v>
                </c:pt>
                <c:pt idx="325">
                  <c:v>274</c:v>
                </c:pt>
                <c:pt idx="326">
                  <c:v>188</c:v>
                </c:pt>
                <c:pt idx="327">
                  <c:v>180</c:v>
                </c:pt>
                <c:pt idx="328">
                  <c:v>242</c:v>
                </c:pt>
                <c:pt idx="329">
                  <c:v>207</c:v>
                </c:pt>
                <c:pt idx="330">
                  <c:v>240</c:v>
                </c:pt>
                <c:pt idx="331">
                  <c:v>210</c:v>
                </c:pt>
                <c:pt idx="332">
                  <c:v>208</c:v>
                </c:pt>
                <c:pt idx="333">
                  <c:v>195</c:v>
                </c:pt>
                <c:pt idx="334">
                  <c:v>247</c:v>
                </c:pt>
                <c:pt idx="335">
                  <c:v>230</c:v>
                </c:pt>
                <c:pt idx="336">
                  <c:v>206</c:v>
                </c:pt>
                <c:pt idx="337">
                  <c:v>232</c:v>
                </c:pt>
                <c:pt idx="338">
                  <c:v>214</c:v>
                </c:pt>
                <c:pt idx="339">
                  <c:v>218</c:v>
                </c:pt>
                <c:pt idx="340">
                  <c:v>284</c:v>
                </c:pt>
                <c:pt idx="341">
                  <c:v>204</c:v>
                </c:pt>
                <c:pt idx="342">
                  <c:v>223</c:v>
                </c:pt>
                <c:pt idx="343">
                  <c:v>284</c:v>
                </c:pt>
                <c:pt idx="344">
                  <c:v>167</c:v>
                </c:pt>
                <c:pt idx="345">
                  <c:v>218</c:v>
                </c:pt>
                <c:pt idx="346">
                  <c:v>261</c:v>
                </c:pt>
                <c:pt idx="347">
                  <c:v>182</c:v>
                </c:pt>
                <c:pt idx="348">
                  <c:v>235</c:v>
                </c:pt>
                <c:pt idx="349">
                  <c:v>249</c:v>
                </c:pt>
                <c:pt idx="350">
                  <c:v>171</c:v>
                </c:pt>
                <c:pt idx="351">
                  <c:v>299</c:v>
                </c:pt>
                <c:pt idx="352">
                  <c:v>199</c:v>
                </c:pt>
                <c:pt idx="353">
                  <c:v>218</c:v>
                </c:pt>
                <c:pt idx="354">
                  <c:v>298</c:v>
                </c:pt>
                <c:pt idx="355">
                  <c:v>244</c:v>
                </c:pt>
                <c:pt idx="356">
                  <c:v>239</c:v>
                </c:pt>
                <c:pt idx="357">
                  <c:v>309</c:v>
                </c:pt>
                <c:pt idx="358">
                  <c:v>217</c:v>
                </c:pt>
                <c:pt idx="359">
                  <c:v>238</c:v>
                </c:pt>
                <c:pt idx="360">
                  <c:v>229</c:v>
                </c:pt>
                <c:pt idx="361">
                  <c:v>180</c:v>
                </c:pt>
                <c:pt idx="362">
                  <c:v>260</c:v>
                </c:pt>
                <c:pt idx="363">
                  <c:v>196</c:v>
                </c:pt>
                <c:pt idx="364">
                  <c:v>179</c:v>
                </c:pt>
                <c:pt idx="365">
                  <c:v>242</c:v>
                </c:pt>
                <c:pt idx="366">
                  <c:v>174</c:v>
                </c:pt>
                <c:pt idx="367">
                  <c:v>172</c:v>
                </c:pt>
                <c:pt idx="368">
                  <c:v>230</c:v>
                </c:pt>
                <c:pt idx="369">
                  <c:v>164</c:v>
                </c:pt>
                <c:pt idx="370">
                  <c:v>162</c:v>
                </c:pt>
                <c:pt idx="371">
                  <c:v>174</c:v>
                </c:pt>
                <c:pt idx="372">
                  <c:v>188</c:v>
                </c:pt>
                <c:pt idx="373">
                  <c:v>138</c:v>
                </c:pt>
                <c:pt idx="374">
                  <c:v>142</c:v>
                </c:pt>
                <c:pt idx="375">
                  <c:v>190</c:v>
                </c:pt>
                <c:pt idx="376">
                  <c:v>183</c:v>
                </c:pt>
                <c:pt idx="377">
                  <c:v>123</c:v>
                </c:pt>
                <c:pt idx="378">
                  <c:v>194</c:v>
                </c:pt>
                <c:pt idx="379">
                  <c:v>183</c:v>
                </c:pt>
                <c:pt idx="380">
                  <c:v>143</c:v>
                </c:pt>
                <c:pt idx="381">
                  <c:v>199</c:v>
                </c:pt>
                <c:pt idx="382">
                  <c:v>230</c:v>
                </c:pt>
                <c:pt idx="383">
                  <c:v>152</c:v>
                </c:pt>
                <c:pt idx="384">
                  <c:v>223</c:v>
                </c:pt>
                <c:pt idx="385">
                  <c:v>224</c:v>
                </c:pt>
                <c:pt idx="386">
                  <c:v>177</c:v>
                </c:pt>
                <c:pt idx="387">
                  <c:v>238</c:v>
                </c:pt>
                <c:pt idx="388">
                  <c:v>205</c:v>
                </c:pt>
                <c:pt idx="389">
                  <c:v>171</c:v>
                </c:pt>
                <c:pt idx="390">
                  <c:v>231</c:v>
                </c:pt>
                <c:pt idx="391">
                  <c:v>189</c:v>
                </c:pt>
                <c:pt idx="392">
                  <c:v>190</c:v>
                </c:pt>
                <c:pt idx="393">
                  <c:v>234</c:v>
                </c:pt>
                <c:pt idx="394">
                  <c:v>200</c:v>
                </c:pt>
                <c:pt idx="395">
                  <c:v>209</c:v>
                </c:pt>
                <c:pt idx="396">
                  <c:v>200</c:v>
                </c:pt>
                <c:pt idx="397">
                  <c:v>217</c:v>
                </c:pt>
                <c:pt idx="398">
                  <c:v>202</c:v>
                </c:pt>
                <c:pt idx="399">
                  <c:v>218</c:v>
                </c:pt>
                <c:pt idx="400">
                  <c:v>219</c:v>
                </c:pt>
                <c:pt idx="401">
                  <c:v>198</c:v>
                </c:pt>
                <c:pt idx="402">
                  <c:v>239</c:v>
                </c:pt>
                <c:pt idx="403">
                  <c:v>194</c:v>
                </c:pt>
                <c:pt idx="404">
                  <c:v>192</c:v>
                </c:pt>
                <c:pt idx="405">
                  <c:v>267</c:v>
                </c:pt>
                <c:pt idx="406">
                  <c:v>189</c:v>
                </c:pt>
                <c:pt idx="407">
                  <c:v>199</c:v>
                </c:pt>
                <c:pt idx="408">
                  <c:v>237</c:v>
                </c:pt>
                <c:pt idx="409">
                  <c:v>179</c:v>
                </c:pt>
                <c:pt idx="410">
                  <c:v>216</c:v>
                </c:pt>
                <c:pt idx="411">
                  <c:v>236</c:v>
                </c:pt>
                <c:pt idx="412">
                  <c:v>185</c:v>
                </c:pt>
                <c:pt idx="413">
                  <c:v>240</c:v>
                </c:pt>
                <c:pt idx="414">
                  <c:v>229</c:v>
                </c:pt>
                <c:pt idx="415">
                  <c:v>191</c:v>
                </c:pt>
                <c:pt idx="416">
                  <c:v>277</c:v>
                </c:pt>
                <c:pt idx="417">
                  <c:v>231</c:v>
                </c:pt>
                <c:pt idx="418">
                  <c:v>201</c:v>
                </c:pt>
                <c:pt idx="419">
                  <c:v>296</c:v>
                </c:pt>
                <c:pt idx="420">
                  <c:v>236</c:v>
                </c:pt>
                <c:pt idx="421">
                  <c:v>183</c:v>
                </c:pt>
                <c:pt idx="422">
                  <c:v>275</c:v>
                </c:pt>
                <c:pt idx="423">
                  <c:v>240</c:v>
                </c:pt>
                <c:pt idx="424">
                  <c:v>207</c:v>
                </c:pt>
                <c:pt idx="425">
                  <c:v>267</c:v>
                </c:pt>
                <c:pt idx="426">
                  <c:v>227</c:v>
                </c:pt>
                <c:pt idx="427">
                  <c:v>212</c:v>
                </c:pt>
                <c:pt idx="428">
                  <c:v>269</c:v>
                </c:pt>
                <c:pt idx="429">
                  <c:v>231</c:v>
                </c:pt>
                <c:pt idx="430">
                  <c:v>220</c:v>
                </c:pt>
                <c:pt idx="431">
                  <c:v>245</c:v>
                </c:pt>
                <c:pt idx="432">
                  <c:v>199</c:v>
                </c:pt>
                <c:pt idx="433">
                  <c:v>269</c:v>
                </c:pt>
                <c:pt idx="434">
                  <c:v>216</c:v>
                </c:pt>
                <c:pt idx="435">
                  <c:v>155</c:v>
                </c:pt>
                <c:pt idx="436">
                  <c:v>245</c:v>
                </c:pt>
                <c:pt idx="437">
                  <c:v>149</c:v>
                </c:pt>
                <c:pt idx="438">
                  <c:v>137</c:v>
                </c:pt>
                <c:pt idx="439">
                  <c:v>185</c:v>
                </c:pt>
                <c:pt idx="440">
                  <c:v>165</c:v>
                </c:pt>
                <c:pt idx="441">
                  <c:v>152</c:v>
                </c:pt>
                <c:pt idx="442">
                  <c:v>160</c:v>
                </c:pt>
                <c:pt idx="443">
                  <c:v>186</c:v>
                </c:pt>
                <c:pt idx="444">
                  <c:v>156</c:v>
                </c:pt>
                <c:pt idx="445">
                  <c:v>160</c:v>
                </c:pt>
                <c:pt idx="446">
                  <c:v>185</c:v>
                </c:pt>
                <c:pt idx="447">
                  <c:v>161</c:v>
                </c:pt>
                <c:pt idx="448">
                  <c:v>120</c:v>
                </c:pt>
                <c:pt idx="449">
                  <c:v>211</c:v>
                </c:pt>
                <c:pt idx="450">
                  <c:v>130</c:v>
                </c:pt>
                <c:pt idx="451">
                  <c:v>133</c:v>
                </c:pt>
                <c:pt idx="452">
                  <c:v>176</c:v>
                </c:pt>
                <c:pt idx="453">
                  <c:v>174</c:v>
                </c:pt>
                <c:pt idx="454">
                  <c:v>148</c:v>
                </c:pt>
                <c:pt idx="455">
                  <c:v>159</c:v>
                </c:pt>
                <c:pt idx="456">
                  <c:v>226</c:v>
                </c:pt>
                <c:pt idx="457">
                  <c:v>175</c:v>
                </c:pt>
                <c:pt idx="458">
                  <c:v>153</c:v>
                </c:pt>
                <c:pt idx="459">
                  <c:v>234</c:v>
                </c:pt>
                <c:pt idx="460">
                  <c:v>176</c:v>
                </c:pt>
                <c:pt idx="461">
                  <c:v>157</c:v>
                </c:pt>
                <c:pt idx="462">
                  <c:v>208</c:v>
                </c:pt>
                <c:pt idx="463">
                  <c:v>176</c:v>
                </c:pt>
                <c:pt idx="464">
                  <c:v>214</c:v>
                </c:pt>
                <c:pt idx="465">
                  <c:v>217</c:v>
                </c:pt>
                <c:pt idx="466">
                  <c:v>210</c:v>
                </c:pt>
                <c:pt idx="467">
                  <c:v>261</c:v>
                </c:pt>
                <c:pt idx="468">
                  <c:v>186</c:v>
                </c:pt>
                <c:pt idx="469">
                  <c:v>231</c:v>
                </c:pt>
                <c:pt idx="470">
                  <c:v>239</c:v>
                </c:pt>
                <c:pt idx="471">
                  <c:v>207</c:v>
                </c:pt>
                <c:pt idx="472">
                  <c:v>200</c:v>
                </c:pt>
                <c:pt idx="473">
                  <c:v>219</c:v>
                </c:pt>
                <c:pt idx="474">
                  <c:v>179</c:v>
                </c:pt>
                <c:pt idx="475">
                  <c:v>186</c:v>
                </c:pt>
                <c:pt idx="476">
                  <c:v>171</c:v>
                </c:pt>
                <c:pt idx="477">
                  <c:v>155</c:v>
                </c:pt>
                <c:pt idx="478">
                  <c:v>171</c:v>
                </c:pt>
                <c:pt idx="479">
                  <c:v>166</c:v>
                </c:pt>
                <c:pt idx="480">
                  <c:v>169</c:v>
                </c:pt>
                <c:pt idx="481">
                  <c:v>161</c:v>
                </c:pt>
                <c:pt idx="482">
                  <c:v>131</c:v>
                </c:pt>
                <c:pt idx="483">
                  <c:v>197</c:v>
                </c:pt>
                <c:pt idx="484">
                  <c:v>168</c:v>
                </c:pt>
                <c:pt idx="485">
                  <c:v>132</c:v>
                </c:pt>
                <c:pt idx="486">
                  <c:v>151</c:v>
                </c:pt>
                <c:pt idx="487">
                  <c:v>186</c:v>
                </c:pt>
                <c:pt idx="488">
                  <c:v>137</c:v>
                </c:pt>
                <c:pt idx="489">
                  <c:v>164</c:v>
                </c:pt>
                <c:pt idx="490">
                  <c:v>161</c:v>
                </c:pt>
                <c:pt idx="491">
                  <c:v>161</c:v>
                </c:pt>
                <c:pt idx="492">
                  <c:v>160</c:v>
                </c:pt>
                <c:pt idx="493">
                  <c:v>155</c:v>
                </c:pt>
                <c:pt idx="494">
                  <c:v>156</c:v>
                </c:pt>
                <c:pt idx="495">
                  <c:v>162</c:v>
                </c:pt>
                <c:pt idx="496">
                  <c:v>155</c:v>
                </c:pt>
                <c:pt idx="497">
                  <c:v>170</c:v>
                </c:pt>
                <c:pt idx="498">
                  <c:v>130</c:v>
                </c:pt>
                <c:pt idx="499">
                  <c:v>170</c:v>
                </c:pt>
                <c:pt idx="500">
                  <c:v>188</c:v>
                </c:pt>
                <c:pt idx="501">
                  <c:v>133</c:v>
                </c:pt>
                <c:pt idx="502">
                  <c:v>164</c:v>
                </c:pt>
                <c:pt idx="503">
                  <c:v>183</c:v>
                </c:pt>
                <c:pt idx="504">
                  <c:v>144</c:v>
                </c:pt>
                <c:pt idx="505">
                  <c:v>159</c:v>
                </c:pt>
                <c:pt idx="506">
                  <c:v>160</c:v>
                </c:pt>
                <c:pt idx="507">
                  <c:v>138</c:v>
                </c:pt>
                <c:pt idx="508">
                  <c:v>163</c:v>
                </c:pt>
                <c:pt idx="509">
                  <c:v>179</c:v>
                </c:pt>
                <c:pt idx="510">
                  <c:v>137</c:v>
                </c:pt>
                <c:pt idx="511">
                  <c:v>170</c:v>
                </c:pt>
                <c:pt idx="512">
                  <c:v>160</c:v>
                </c:pt>
                <c:pt idx="513">
                  <c:v>149</c:v>
                </c:pt>
                <c:pt idx="514">
                  <c:v>131</c:v>
                </c:pt>
                <c:pt idx="515">
                  <c:v>198</c:v>
                </c:pt>
                <c:pt idx="516">
                  <c:v>143</c:v>
                </c:pt>
                <c:pt idx="517">
                  <c:v>136</c:v>
                </c:pt>
                <c:pt idx="518">
                  <c:v>191</c:v>
                </c:pt>
                <c:pt idx="519">
                  <c:v>151</c:v>
                </c:pt>
                <c:pt idx="520">
                  <c:v>147</c:v>
                </c:pt>
                <c:pt idx="521">
                  <c:v>165</c:v>
                </c:pt>
                <c:pt idx="522">
                  <c:v>162</c:v>
                </c:pt>
                <c:pt idx="523">
                  <c:v>177</c:v>
                </c:pt>
                <c:pt idx="524">
                  <c:v>175</c:v>
                </c:pt>
                <c:pt idx="525">
                  <c:v>177</c:v>
                </c:pt>
                <c:pt idx="526">
                  <c:v>153</c:v>
                </c:pt>
                <c:pt idx="527">
                  <c:v>162</c:v>
                </c:pt>
                <c:pt idx="528">
                  <c:v>177</c:v>
                </c:pt>
                <c:pt idx="529">
                  <c:v>159</c:v>
                </c:pt>
                <c:pt idx="530">
                  <c:v>164</c:v>
                </c:pt>
                <c:pt idx="531">
                  <c:v>200</c:v>
                </c:pt>
                <c:pt idx="532">
                  <c:v>167</c:v>
                </c:pt>
                <c:pt idx="533">
                  <c:v>152</c:v>
                </c:pt>
                <c:pt idx="534">
                  <c:v>202</c:v>
                </c:pt>
                <c:pt idx="535">
                  <c:v>204</c:v>
                </c:pt>
                <c:pt idx="536">
                  <c:v>145</c:v>
                </c:pt>
                <c:pt idx="537">
                  <c:v>210</c:v>
                </c:pt>
                <c:pt idx="538">
                  <c:v>200</c:v>
                </c:pt>
                <c:pt idx="539">
                  <c:v>160</c:v>
                </c:pt>
                <c:pt idx="540">
                  <c:v>251</c:v>
                </c:pt>
                <c:pt idx="541">
                  <c:v>200</c:v>
                </c:pt>
                <c:pt idx="542">
                  <c:v>175</c:v>
                </c:pt>
                <c:pt idx="543">
                  <c:v>239</c:v>
                </c:pt>
                <c:pt idx="544">
                  <c:v>175</c:v>
                </c:pt>
                <c:pt idx="545">
                  <c:v>175</c:v>
                </c:pt>
                <c:pt idx="546">
                  <c:v>228</c:v>
                </c:pt>
                <c:pt idx="547">
                  <c:v>178</c:v>
                </c:pt>
                <c:pt idx="548">
                  <c:v>156</c:v>
                </c:pt>
                <c:pt idx="549">
                  <c:v>209</c:v>
                </c:pt>
                <c:pt idx="550">
                  <c:v>180</c:v>
                </c:pt>
                <c:pt idx="551">
                  <c:v>157</c:v>
                </c:pt>
                <c:pt idx="552">
                  <c:v>177</c:v>
                </c:pt>
                <c:pt idx="553">
                  <c:v>184</c:v>
                </c:pt>
                <c:pt idx="554">
                  <c:v>161</c:v>
                </c:pt>
                <c:pt idx="555">
                  <c:v>184</c:v>
                </c:pt>
                <c:pt idx="556">
                  <c:v>170</c:v>
                </c:pt>
                <c:pt idx="557">
                  <c:v>168</c:v>
                </c:pt>
                <c:pt idx="558">
                  <c:v>198</c:v>
                </c:pt>
                <c:pt idx="559">
                  <c:v>172</c:v>
                </c:pt>
                <c:pt idx="560">
                  <c:v>168</c:v>
                </c:pt>
                <c:pt idx="561">
                  <c:v>163</c:v>
                </c:pt>
                <c:pt idx="562">
                  <c:v>168</c:v>
                </c:pt>
                <c:pt idx="563">
                  <c:v>171</c:v>
                </c:pt>
                <c:pt idx="564">
                  <c:v>128</c:v>
                </c:pt>
                <c:pt idx="565">
                  <c:v>162</c:v>
                </c:pt>
                <c:pt idx="566">
                  <c:v>162</c:v>
                </c:pt>
                <c:pt idx="567">
                  <c:v>140</c:v>
                </c:pt>
                <c:pt idx="568">
                  <c:v>162</c:v>
                </c:pt>
                <c:pt idx="569">
                  <c:v>142</c:v>
                </c:pt>
                <c:pt idx="570">
                  <c:v>121</c:v>
                </c:pt>
                <c:pt idx="571">
                  <c:v>160</c:v>
                </c:pt>
                <c:pt idx="572">
                  <c:v>136</c:v>
                </c:pt>
                <c:pt idx="573">
                  <c:v>138</c:v>
                </c:pt>
                <c:pt idx="574">
                  <c:v>138</c:v>
                </c:pt>
                <c:pt idx="575">
                  <c:v>163</c:v>
                </c:pt>
                <c:pt idx="576">
                  <c:v>135</c:v>
                </c:pt>
                <c:pt idx="577">
                  <c:v>132</c:v>
                </c:pt>
                <c:pt idx="578">
                  <c:v>163</c:v>
                </c:pt>
                <c:pt idx="579">
                  <c:v>144</c:v>
                </c:pt>
                <c:pt idx="580">
                  <c:v>139</c:v>
                </c:pt>
                <c:pt idx="581">
                  <c:v>138</c:v>
                </c:pt>
                <c:pt idx="582">
                  <c:v>156</c:v>
                </c:pt>
                <c:pt idx="583">
                  <c:v>132</c:v>
                </c:pt>
                <c:pt idx="584">
                  <c:v>129</c:v>
                </c:pt>
                <c:pt idx="585">
                  <c:v>158</c:v>
                </c:pt>
                <c:pt idx="586">
                  <c:v>151</c:v>
                </c:pt>
                <c:pt idx="587">
                  <c:v>119</c:v>
                </c:pt>
                <c:pt idx="588">
                  <c:v>142</c:v>
                </c:pt>
                <c:pt idx="589">
                  <c:v>141</c:v>
                </c:pt>
                <c:pt idx="590">
                  <c:v>114</c:v>
                </c:pt>
                <c:pt idx="591">
                  <c:v>118</c:v>
                </c:pt>
                <c:pt idx="592">
                  <c:v>146</c:v>
                </c:pt>
                <c:pt idx="593">
                  <c:v>140</c:v>
                </c:pt>
                <c:pt idx="594">
                  <c:v>112</c:v>
                </c:pt>
                <c:pt idx="595">
                  <c:v>138</c:v>
                </c:pt>
                <c:pt idx="596">
                  <c:v>119</c:v>
                </c:pt>
                <c:pt idx="597">
                  <c:v>104</c:v>
                </c:pt>
                <c:pt idx="598">
                  <c:v>138</c:v>
                </c:pt>
                <c:pt idx="599">
                  <c:v>143</c:v>
                </c:pt>
              </c:numCache>
            </c:numRef>
          </c:yVal>
          <c:smooth val="1"/>
          <c:extLst>
            <c:ext xmlns:c16="http://schemas.microsoft.com/office/drawing/2014/chart" uri="{C3380CC4-5D6E-409C-BE32-E72D297353CC}">
              <c16:uniqueId val="{00000000-E9BD-406E-BFF7-A9C5EE5F6EB0}"/>
            </c:ext>
          </c:extLst>
        </c:ser>
        <c:dLbls>
          <c:showLegendKey val="0"/>
          <c:showVal val="0"/>
          <c:showCatName val="0"/>
          <c:showSerName val="0"/>
          <c:showPercent val="0"/>
          <c:showBubbleSize val="0"/>
        </c:dLbls>
        <c:axId val="221065344"/>
        <c:axId val="463784560"/>
      </c:scatterChart>
      <c:scatterChart>
        <c:scatterStyle val="smoothMarker"/>
        <c:varyColors val="0"/>
        <c:ser>
          <c:idx val="1"/>
          <c:order val="1"/>
          <c:tx>
            <c:strRef>
              <c:f>Stream Velocity</c:f>
              <c:strCache>
                <c:ptCount val="1"/>
                <c:pt idx="0">
                  <c:v>Stream Velocity</c:v>
                </c:pt>
              </c:strCache>
            </c:strRef>
          </c:tx>
          <c:spPr>
            <a:ln w="19050" cap="rnd">
              <a:solidFill>
                <a:schemeClr val="accent2"/>
              </a:solidFill>
              <a:round/>
            </a:ln>
            <a:effectLst/>
          </c:spPr>
          <c:marker>
            <c:symbol val="none"/>
          </c:marker>
          <c:yVal>
            <c:numRef>
              <c:f>Sheet1!$H$2800:$H$3399</c:f>
              <c:numCache>
                <c:formatCode>General</c:formatCode>
                <c:ptCount val="600"/>
                <c:pt idx="0">
                  <c:v>1.7150000000000001</c:v>
                </c:pt>
                <c:pt idx="1">
                  <c:v>1.7230000000000001</c:v>
                </c:pt>
                <c:pt idx="2">
                  <c:v>1.647</c:v>
                </c:pt>
                <c:pt idx="3">
                  <c:v>1.7689999999999999</c:v>
                </c:pt>
                <c:pt idx="4">
                  <c:v>1.8620000000000001</c:v>
                </c:pt>
                <c:pt idx="5">
                  <c:v>1.83</c:v>
                </c:pt>
                <c:pt idx="6">
                  <c:v>1.8169999999999999</c:v>
                </c:pt>
                <c:pt idx="7">
                  <c:v>1.7030000000000001</c:v>
                </c:pt>
                <c:pt idx="8">
                  <c:v>1.8109999999999999</c:v>
                </c:pt>
                <c:pt idx="9">
                  <c:v>2.0609999999999999</c:v>
                </c:pt>
                <c:pt idx="10">
                  <c:v>2.0710000000000002</c:v>
                </c:pt>
                <c:pt idx="11">
                  <c:v>2.0430000000000001</c:v>
                </c:pt>
                <c:pt idx="12">
                  <c:v>1.9219999999999999</c:v>
                </c:pt>
                <c:pt idx="13">
                  <c:v>1.748</c:v>
                </c:pt>
                <c:pt idx="14">
                  <c:v>1.8720000000000001</c:v>
                </c:pt>
                <c:pt idx="15">
                  <c:v>1.986</c:v>
                </c:pt>
                <c:pt idx="16">
                  <c:v>1.909</c:v>
                </c:pt>
                <c:pt idx="17">
                  <c:v>1.909</c:v>
                </c:pt>
                <c:pt idx="18">
                  <c:v>1.9570000000000001</c:v>
                </c:pt>
                <c:pt idx="19">
                  <c:v>2</c:v>
                </c:pt>
                <c:pt idx="20">
                  <c:v>1.9870000000000001</c:v>
                </c:pt>
                <c:pt idx="21">
                  <c:v>1.974</c:v>
                </c:pt>
                <c:pt idx="22">
                  <c:v>2.004</c:v>
                </c:pt>
                <c:pt idx="23">
                  <c:v>1.97</c:v>
                </c:pt>
                <c:pt idx="24">
                  <c:v>1.9239999999999999</c:v>
                </c:pt>
                <c:pt idx="25">
                  <c:v>2.0539999999999998</c:v>
                </c:pt>
                <c:pt idx="26">
                  <c:v>2.056</c:v>
                </c:pt>
                <c:pt idx="27">
                  <c:v>1.958</c:v>
                </c:pt>
                <c:pt idx="28">
                  <c:v>1.91</c:v>
                </c:pt>
                <c:pt idx="29">
                  <c:v>1.954</c:v>
                </c:pt>
                <c:pt idx="30">
                  <c:v>1.83</c:v>
                </c:pt>
                <c:pt idx="31">
                  <c:v>1.8420000000000001</c:v>
                </c:pt>
                <c:pt idx="32">
                  <c:v>1.736</c:v>
                </c:pt>
                <c:pt idx="33">
                  <c:v>1.82</c:v>
                </c:pt>
                <c:pt idx="34">
                  <c:v>1.8380000000000001</c:v>
                </c:pt>
                <c:pt idx="35">
                  <c:v>1.7490000000000001</c:v>
                </c:pt>
                <c:pt idx="36">
                  <c:v>1.994</c:v>
                </c:pt>
                <c:pt idx="37">
                  <c:v>1.875</c:v>
                </c:pt>
                <c:pt idx="38">
                  <c:v>1.9319999999999999</c:v>
                </c:pt>
                <c:pt idx="39">
                  <c:v>1.948</c:v>
                </c:pt>
                <c:pt idx="40">
                  <c:v>1.869</c:v>
                </c:pt>
                <c:pt idx="41">
                  <c:v>1.986</c:v>
                </c:pt>
                <c:pt idx="42">
                  <c:v>1.97</c:v>
                </c:pt>
                <c:pt idx="43">
                  <c:v>1.972</c:v>
                </c:pt>
                <c:pt idx="44">
                  <c:v>1.8360000000000001</c:v>
                </c:pt>
                <c:pt idx="45">
                  <c:v>2.12</c:v>
                </c:pt>
                <c:pt idx="46">
                  <c:v>1.9890000000000001</c:v>
                </c:pt>
                <c:pt idx="47">
                  <c:v>1.885</c:v>
                </c:pt>
                <c:pt idx="48">
                  <c:v>1.9319999999999999</c:v>
                </c:pt>
                <c:pt idx="49">
                  <c:v>1.9870000000000001</c:v>
                </c:pt>
                <c:pt idx="50">
                  <c:v>2.109</c:v>
                </c:pt>
                <c:pt idx="51">
                  <c:v>1.982</c:v>
                </c:pt>
                <c:pt idx="52">
                  <c:v>1.8140000000000001</c:v>
                </c:pt>
                <c:pt idx="53">
                  <c:v>1.8240000000000001</c:v>
                </c:pt>
                <c:pt idx="54">
                  <c:v>1.7649999999999999</c:v>
                </c:pt>
                <c:pt idx="55">
                  <c:v>1.8680000000000001</c:v>
                </c:pt>
                <c:pt idx="56">
                  <c:v>1.9410000000000001</c:v>
                </c:pt>
                <c:pt idx="57">
                  <c:v>1.9890000000000001</c:v>
                </c:pt>
                <c:pt idx="58">
                  <c:v>1.8660000000000001</c:v>
                </c:pt>
                <c:pt idx="59">
                  <c:v>1.79</c:v>
                </c:pt>
                <c:pt idx="60">
                  <c:v>1.7509999999999999</c:v>
                </c:pt>
                <c:pt idx="61">
                  <c:v>1.6639999999999999</c:v>
                </c:pt>
                <c:pt idx="62">
                  <c:v>1.752</c:v>
                </c:pt>
                <c:pt idx="63">
                  <c:v>1.82</c:v>
                </c:pt>
                <c:pt idx="64">
                  <c:v>1.726</c:v>
                </c:pt>
                <c:pt idx="65">
                  <c:v>1.631</c:v>
                </c:pt>
                <c:pt idx="66">
                  <c:v>1.7310000000000001</c:v>
                </c:pt>
                <c:pt idx="67">
                  <c:v>1.556</c:v>
                </c:pt>
                <c:pt idx="68">
                  <c:v>1.7010000000000001</c:v>
                </c:pt>
                <c:pt idx="69">
                  <c:v>1.758</c:v>
                </c:pt>
                <c:pt idx="70">
                  <c:v>1.8440000000000001</c:v>
                </c:pt>
                <c:pt idx="71">
                  <c:v>1.925</c:v>
                </c:pt>
                <c:pt idx="72">
                  <c:v>1.8360000000000001</c:v>
                </c:pt>
                <c:pt idx="73">
                  <c:v>1.8480000000000001</c:v>
                </c:pt>
                <c:pt idx="74">
                  <c:v>1.7809999999999999</c:v>
                </c:pt>
                <c:pt idx="75">
                  <c:v>1.87</c:v>
                </c:pt>
                <c:pt idx="76">
                  <c:v>1.887</c:v>
                </c:pt>
                <c:pt idx="77">
                  <c:v>1.8169999999999999</c:v>
                </c:pt>
                <c:pt idx="78">
                  <c:v>1.984</c:v>
                </c:pt>
                <c:pt idx="79">
                  <c:v>1.95</c:v>
                </c:pt>
                <c:pt idx="80">
                  <c:v>1.9910000000000001</c:v>
                </c:pt>
                <c:pt idx="81">
                  <c:v>2.0649999999999999</c:v>
                </c:pt>
                <c:pt idx="82">
                  <c:v>2.052</c:v>
                </c:pt>
                <c:pt idx="83">
                  <c:v>2.06</c:v>
                </c:pt>
                <c:pt idx="84">
                  <c:v>2.069</c:v>
                </c:pt>
                <c:pt idx="85">
                  <c:v>2.0369999999999999</c:v>
                </c:pt>
                <c:pt idx="86">
                  <c:v>2.1880000000000002</c:v>
                </c:pt>
                <c:pt idx="87">
                  <c:v>1.9930000000000001</c:v>
                </c:pt>
                <c:pt idx="88">
                  <c:v>2.044</c:v>
                </c:pt>
                <c:pt idx="89">
                  <c:v>1.99</c:v>
                </c:pt>
                <c:pt idx="90">
                  <c:v>2.0470000000000002</c:v>
                </c:pt>
                <c:pt idx="91">
                  <c:v>1.9930000000000001</c:v>
                </c:pt>
                <c:pt idx="92">
                  <c:v>1.9319999999999999</c:v>
                </c:pt>
                <c:pt idx="93">
                  <c:v>2.048</c:v>
                </c:pt>
                <c:pt idx="94">
                  <c:v>1.976</c:v>
                </c:pt>
                <c:pt idx="95">
                  <c:v>2.0680000000000001</c:v>
                </c:pt>
                <c:pt idx="96">
                  <c:v>1.901</c:v>
                </c:pt>
                <c:pt idx="97">
                  <c:v>1.9470000000000001</c:v>
                </c:pt>
                <c:pt idx="98">
                  <c:v>1.968</c:v>
                </c:pt>
                <c:pt idx="99">
                  <c:v>1.905</c:v>
                </c:pt>
                <c:pt idx="100">
                  <c:v>1.95</c:v>
                </c:pt>
                <c:pt idx="101">
                  <c:v>1.7909999999999999</c:v>
                </c:pt>
                <c:pt idx="102">
                  <c:v>1.7</c:v>
                </c:pt>
                <c:pt idx="103">
                  <c:v>1.8380000000000001</c:v>
                </c:pt>
                <c:pt idx="104">
                  <c:v>1.736</c:v>
                </c:pt>
                <c:pt idx="105">
                  <c:v>1.901</c:v>
                </c:pt>
                <c:pt idx="106">
                  <c:v>1.821</c:v>
                </c:pt>
                <c:pt idx="107">
                  <c:v>1.778</c:v>
                </c:pt>
                <c:pt idx="108">
                  <c:v>1.9390000000000001</c:v>
                </c:pt>
                <c:pt idx="109">
                  <c:v>1.7889999999999999</c:v>
                </c:pt>
                <c:pt idx="110">
                  <c:v>1.919</c:v>
                </c:pt>
                <c:pt idx="111">
                  <c:v>2.0270000000000001</c:v>
                </c:pt>
                <c:pt idx="112">
                  <c:v>1.984</c:v>
                </c:pt>
                <c:pt idx="113">
                  <c:v>1.944</c:v>
                </c:pt>
                <c:pt idx="114">
                  <c:v>1.996</c:v>
                </c:pt>
                <c:pt idx="115">
                  <c:v>1.86</c:v>
                </c:pt>
                <c:pt idx="116">
                  <c:v>1.996</c:v>
                </c:pt>
                <c:pt idx="117">
                  <c:v>1.869</c:v>
                </c:pt>
                <c:pt idx="118">
                  <c:v>1.869</c:v>
                </c:pt>
                <c:pt idx="119">
                  <c:v>1.919</c:v>
                </c:pt>
                <c:pt idx="120">
                  <c:v>1.855</c:v>
                </c:pt>
                <c:pt idx="121">
                  <c:v>1.7809999999999999</c:v>
                </c:pt>
                <c:pt idx="122">
                  <c:v>1.8089999999999999</c:v>
                </c:pt>
                <c:pt idx="123">
                  <c:v>1.7789999999999999</c:v>
                </c:pt>
                <c:pt idx="124">
                  <c:v>1.7090000000000001</c:v>
                </c:pt>
                <c:pt idx="125">
                  <c:v>1.625</c:v>
                </c:pt>
                <c:pt idx="126">
                  <c:v>1.591</c:v>
                </c:pt>
                <c:pt idx="127">
                  <c:v>1.516</c:v>
                </c:pt>
                <c:pt idx="128">
                  <c:v>1.5509999999999999</c:v>
                </c:pt>
                <c:pt idx="129">
                  <c:v>1.583</c:v>
                </c:pt>
                <c:pt idx="130">
                  <c:v>1.5389999999999999</c:v>
                </c:pt>
                <c:pt idx="131">
                  <c:v>1.5920000000000001</c:v>
                </c:pt>
                <c:pt idx="132">
                  <c:v>1.5369999999999999</c:v>
                </c:pt>
                <c:pt idx="133">
                  <c:v>1.5720000000000001</c:v>
                </c:pt>
                <c:pt idx="134">
                  <c:v>1.4970000000000001</c:v>
                </c:pt>
                <c:pt idx="135">
                  <c:v>1.4690000000000001</c:v>
                </c:pt>
                <c:pt idx="136">
                  <c:v>1.4610000000000001</c:v>
                </c:pt>
                <c:pt idx="137">
                  <c:v>1.43</c:v>
                </c:pt>
                <c:pt idx="138">
                  <c:v>1.3169999999999999</c:v>
                </c:pt>
                <c:pt idx="139">
                  <c:v>1.272</c:v>
                </c:pt>
                <c:pt idx="140">
                  <c:v>1.3180000000000001</c:v>
                </c:pt>
                <c:pt idx="141">
                  <c:v>1.37</c:v>
                </c:pt>
                <c:pt idx="142">
                  <c:v>1.5069999999999999</c:v>
                </c:pt>
                <c:pt idx="143">
                  <c:v>1.468</c:v>
                </c:pt>
                <c:pt idx="144">
                  <c:v>1.4990000000000001</c:v>
                </c:pt>
                <c:pt idx="145">
                  <c:v>1.5960000000000001</c:v>
                </c:pt>
                <c:pt idx="146">
                  <c:v>1.6479999999999999</c:v>
                </c:pt>
                <c:pt idx="147">
                  <c:v>1.8240000000000001</c:v>
                </c:pt>
                <c:pt idx="148">
                  <c:v>1.736</c:v>
                </c:pt>
                <c:pt idx="149">
                  <c:v>1.802</c:v>
                </c:pt>
                <c:pt idx="150">
                  <c:v>1.875</c:v>
                </c:pt>
                <c:pt idx="151">
                  <c:v>1.8939999999999999</c:v>
                </c:pt>
                <c:pt idx="152">
                  <c:v>1.911</c:v>
                </c:pt>
                <c:pt idx="153">
                  <c:v>1.9970000000000001</c:v>
                </c:pt>
                <c:pt idx="154">
                  <c:v>2.0129999999999999</c:v>
                </c:pt>
                <c:pt idx="155">
                  <c:v>1.988</c:v>
                </c:pt>
                <c:pt idx="156">
                  <c:v>1.9490000000000001</c:v>
                </c:pt>
                <c:pt idx="157">
                  <c:v>1.954</c:v>
                </c:pt>
                <c:pt idx="158">
                  <c:v>1.976</c:v>
                </c:pt>
                <c:pt idx="159">
                  <c:v>1.8759999999999999</c:v>
                </c:pt>
                <c:pt idx="160">
                  <c:v>1.893</c:v>
                </c:pt>
                <c:pt idx="161">
                  <c:v>1.8120000000000001</c:v>
                </c:pt>
                <c:pt idx="162">
                  <c:v>1.7909999999999999</c:v>
                </c:pt>
                <c:pt idx="163">
                  <c:v>1.827</c:v>
                </c:pt>
                <c:pt idx="164">
                  <c:v>1.7410000000000001</c:v>
                </c:pt>
                <c:pt idx="165">
                  <c:v>1.7290000000000001</c:v>
                </c:pt>
                <c:pt idx="166">
                  <c:v>1.86</c:v>
                </c:pt>
                <c:pt idx="167">
                  <c:v>1.8049999999999999</c:v>
                </c:pt>
                <c:pt idx="168">
                  <c:v>1.75</c:v>
                </c:pt>
                <c:pt idx="169">
                  <c:v>1.8169999999999999</c:v>
                </c:pt>
                <c:pt idx="170">
                  <c:v>1.7030000000000001</c:v>
                </c:pt>
                <c:pt idx="171">
                  <c:v>1.679</c:v>
                </c:pt>
                <c:pt idx="172">
                  <c:v>1.77</c:v>
                </c:pt>
                <c:pt idx="173">
                  <c:v>1.8460000000000001</c:v>
                </c:pt>
                <c:pt idx="174">
                  <c:v>1.788</c:v>
                </c:pt>
                <c:pt idx="175">
                  <c:v>2.016</c:v>
                </c:pt>
                <c:pt idx="176">
                  <c:v>2.0529999999999999</c:v>
                </c:pt>
                <c:pt idx="177">
                  <c:v>2.113</c:v>
                </c:pt>
                <c:pt idx="178">
                  <c:v>2.101</c:v>
                </c:pt>
                <c:pt idx="179">
                  <c:v>2.1019999999999999</c:v>
                </c:pt>
                <c:pt idx="180">
                  <c:v>2.1259999999999999</c:v>
                </c:pt>
                <c:pt idx="181">
                  <c:v>2.1640000000000001</c:v>
                </c:pt>
                <c:pt idx="182">
                  <c:v>2.1019999999999999</c:v>
                </c:pt>
                <c:pt idx="183">
                  <c:v>2.1110000000000002</c:v>
                </c:pt>
                <c:pt idx="184">
                  <c:v>1.954</c:v>
                </c:pt>
                <c:pt idx="185">
                  <c:v>1.9730000000000001</c:v>
                </c:pt>
                <c:pt idx="186">
                  <c:v>2.0569999999999999</c:v>
                </c:pt>
                <c:pt idx="187">
                  <c:v>2.0009999999999999</c:v>
                </c:pt>
                <c:pt idx="188">
                  <c:v>1.881</c:v>
                </c:pt>
                <c:pt idx="189">
                  <c:v>1.9730000000000001</c:v>
                </c:pt>
                <c:pt idx="190">
                  <c:v>1.96</c:v>
                </c:pt>
                <c:pt idx="191">
                  <c:v>1.9330000000000001</c:v>
                </c:pt>
                <c:pt idx="192">
                  <c:v>1.8979999999999999</c:v>
                </c:pt>
                <c:pt idx="193">
                  <c:v>1.954</c:v>
                </c:pt>
                <c:pt idx="194">
                  <c:v>1.98</c:v>
                </c:pt>
                <c:pt idx="195">
                  <c:v>2.024</c:v>
                </c:pt>
                <c:pt idx="196">
                  <c:v>2.0459999999999998</c:v>
                </c:pt>
                <c:pt idx="197">
                  <c:v>2.0019999999999998</c:v>
                </c:pt>
                <c:pt idx="198">
                  <c:v>1.895</c:v>
                </c:pt>
                <c:pt idx="199">
                  <c:v>2.08</c:v>
                </c:pt>
                <c:pt idx="200">
                  <c:v>1.9239999999999999</c:v>
                </c:pt>
                <c:pt idx="201">
                  <c:v>1.8819999999999999</c:v>
                </c:pt>
                <c:pt idx="202">
                  <c:v>1.889</c:v>
                </c:pt>
                <c:pt idx="203">
                  <c:v>1.875</c:v>
                </c:pt>
                <c:pt idx="204">
                  <c:v>1.8149999999999999</c:v>
                </c:pt>
                <c:pt idx="205">
                  <c:v>1.8620000000000001</c:v>
                </c:pt>
                <c:pt idx="206">
                  <c:v>1.883</c:v>
                </c:pt>
                <c:pt idx="207">
                  <c:v>1.8939999999999999</c:v>
                </c:pt>
                <c:pt idx="208">
                  <c:v>1.8220000000000001</c:v>
                </c:pt>
                <c:pt idx="209">
                  <c:v>1.7729999999999999</c:v>
                </c:pt>
                <c:pt idx="210">
                  <c:v>1.6259999999999999</c:v>
                </c:pt>
                <c:pt idx="211">
                  <c:v>1.69</c:v>
                </c:pt>
                <c:pt idx="212">
                  <c:v>1.78</c:v>
                </c:pt>
                <c:pt idx="213">
                  <c:v>1.681</c:v>
                </c:pt>
                <c:pt idx="214">
                  <c:v>1.6910000000000001</c:v>
                </c:pt>
                <c:pt idx="215">
                  <c:v>1.5920000000000001</c:v>
                </c:pt>
                <c:pt idx="216">
                  <c:v>1.7529999999999999</c:v>
                </c:pt>
                <c:pt idx="217">
                  <c:v>1.83</c:v>
                </c:pt>
                <c:pt idx="218">
                  <c:v>2.0419999999999998</c:v>
                </c:pt>
                <c:pt idx="219">
                  <c:v>1.931</c:v>
                </c:pt>
                <c:pt idx="220">
                  <c:v>1.931</c:v>
                </c:pt>
                <c:pt idx="221">
                  <c:v>1.9510000000000001</c:v>
                </c:pt>
                <c:pt idx="222">
                  <c:v>1.92</c:v>
                </c:pt>
                <c:pt idx="223">
                  <c:v>1.8819999999999999</c:v>
                </c:pt>
                <c:pt idx="224">
                  <c:v>1.873</c:v>
                </c:pt>
                <c:pt idx="225">
                  <c:v>1.83</c:v>
                </c:pt>
                <c:pt idx="226">
                  <c:v>1.7869999999999999</c:v>
                </c:pt>
                <c:pt idx="227">
                  <c:v>1.7030000000000001</c:v>
                </c:pt>
                <c:pt idx="228">
                  <c:v>1.6579999999999999</c:v>
                </c:pt>
                <c:pt idx="229">
                  <c:v>1.6359999999999999</c:v>
                </c:pt>
                <c:pt idx="230">
                  <c:v>1.67</c:v>
                </c:pt>
                <c:pt idx="231">
                  <c:v>1.7470000000000001</c:v>
                </c:pt>
                <c:pt idx="232">
                  <c:v>1.536</c:v>
                </c:pt>
                <c:pt idx="233">
                  <c:v>1.72</c:v>
                </c:pt>
                <c:pt idx="234">
                  <c:v>1.694</c:v>
                </c:pt>
                <c:pt idx="235">
                  <c:v>1.7170000000000001</c:v>
                </c:pt>
                <c:pt idx="236">
                  <c:v>1.623</c:v>
                </c:pt>
                <c:pt idx="237">
                  <c:v>1.571</c:v>
                </c:pt>
                <c:pt idx="238">
                  <c:v>1.58</c:v>
                </c:pt>
                <c:pt idx="239">
                  <c:v>1.466</c:v>
                </c:pt>
                <c:pt idx="240">
                  <c:v>1.468</c:v>
                </c:pt>
                <c:pt idx="241">
                  <c:v>1.367</c:v>
                </c:pt>
                <c:pt idx="242">
                  <c:v>1.371</c:v>
                </c:pt>
                <c:pt idx="243">
                  <c:v>1.3720000000000001</c:v>
                </c:pt>
                <c:pt idx="244">
                  <c:v>1.284</c:v>
                </c:pt>
                <c:pt idx="245">
                  <c:v>1.335</c:v>
                </c:pt>
                <c:pt idx="246">
                  <c:v>1.319</c:v>
                </c:pt>
                <c:pt idx="247">
                  <c:v>1.425</c:v>
                </c:pt>
                <c:pt idx="248">
                  <c:v>1.5489999999999999</c:v>
                </c:pt>
                <c:pt idx="249">
                  <c:v>1.554</c:v>
                </c:pt>
                <c:pt idx="250">
                  <c:v>1.57</c:v>
                </c:pt>
                <c:pt idx="251">
                  <c:v>1.585</c:v>
                </c:pt>
                <c:pt idx="252">
                  <c:v>1.365</c:v>
                </c:pt>
                <c:pt idx="253">
                  <c:v>1.4630000000000001</c:v>
                </c:pt>
                <c:pt idx="254">
                  <c:v>1.3580000000000001</c:v>
                </c:pt>
                <c:pt idx="255">
                  <c:v>1.536</c:v>
                </c:pt>
                <c:pt idx="256">
                  <c:v>1.4419999999999999</c:v>
                </c:pt>
                <c:pt idx="257">
                  <c:v>1.371</c:v>
                </c:pt>
                <c:pt idx="258">
                  <c:v>1.3819999999999999</c:v>
                </c:pt>
                <c:pt idx="259">
                  <c:v>1.365</c:v>
                </c:pt>
                <c:pt idx="260">
                  <c:v>1.381</c:v>
                </c:pt>
                <c:pt idx="261">
                  <c:v>1.486</c:v>
                </c:pt>
                <c:pt idx="262">
                  <c:v>1.4530000000000001</c:v>
                </c:pt>
                <c:pt idx="263">
                  <c:v>1.5009999999999999</c:v>
                </c:pt>
                <c:pt idx="264">
                  <c:v>1.546</c:v>
                </c:pt>
                <c:pt idx="265">
                  <c:v>1.615</c:v>
                </c:pt>
                <c:pt idx="266">
                  <c:v>1.613</c:v>
                </c:pt>
                <c:pt idx="267">
                  <c:v>1.6240000000000001</c:v>
                </c:pt>
                <c:pt idx="268">
                  <c:v>1.66</c:v>
                </c:pt>
                <c:pt idx="269">
                  <c:v>1.5649999999999999</c:v>
                </c:pt>
                <c:pt idx="270">
                  <c:v>1.637</c:v>
                </c:pt>
                <c:pt idx="271">
                  <c:v>1.514</c:v>
                </c:pt>
                <c:pt idx="272">
                  <c:v>1.5589999999999999</c:v>
                </c:pt>
                <c:pt idx="273">
                  <c:v>1.55</c:v>
                </c:pt>
                <c:pt idx="274">
                  <c:v>1.569</c:v>
                </c:pt>
                <c:pt idx="275">
                  <c:v>1.548</c:v>
                </c:pt>
                <c:pt idx="276">
                  <c:v>1.494</c:v>
                </c:pt>
                <c:pt idx="277">
                  <c:v>1.6040000000000001</c:v>
                </c:pt>
                <c:pt idx="278">
                  <c:v>1.5820000000000001</c:v>
                </c:pt>
                <c:pt idx="279">
                  <c:v>1.5229999999999999</c:v>
                </c:pt>
                <c:pt idx="280">
                  <c:v>1.5820000000000001</c:v>
                </c:pt>
                <c:pt idx="281">
                  <c:v>1.625</c:v>
                </c:pt>
                <c:pt idx="282">
                  <c:v>1.597</c:v>
                </c:pt>
                <c:pt idx="283">
                  <c:v>1.631</c:v>
                </c:pt>
                <c:pt idx="284">
                  <c:v>1.623</c:v>
                </c:pt>
                <c:pt idx="285">
                  <c:v>1.6160000000000001</c:v>
                </c:pt>
                <c:pt idx="286">
                  <c:v>1.5980000000000001</c:v>
                </c:pt>
                <c:pt idx="287">
                  <c:v>1.6759999999999999</c:v>
                </c:pt>
                <c:pt idx="288">
                  <c:v>1.6459999999999999</c:v>
                </c:pt>
                <c:pt idx="289">
                  <c:v>1.4890000000000001</c:v>
                </c:pt>
                <c:pt idx="290">
                  <c:v>1.5249999999999999</c:v>
                </c:pt>
                <c:pt idx="291">
                  <c:v>1.482</c:v>
                </c:pt>
                <c:pt idx="292">
                  <c:v>1.548</c:v>
                </c:pt>
                <c:pt idx="293">
                  <c:v>1.577</c:v>
                </c:pt>
                <c:pt idx="294">
                  <c:v>1.518</c:v>
                </c:pt>
                <c:pt idx="295">
                  <c:v>1.5409999999999999</c:v>
                </c:pt>
                <c:pt idx="296">
                  <c:v>1.4870000000000001</c:v>
                </c:pt>
                <c:pt idx="297">
                  <c:v>1.56</c:v>
                </c:pt>
                <c:pt idx="298">
                  <c:v>1.593</c:v>
                </c:pt>
                <c:pt idx="299">
                  <c:v>1.651</c:v>
                </c:pt>
                <c:pt idx="300">
                  <c:v>1.6739999999999999</c:v>
                </c:pt>
                <c:pt idx="301">
                  <c:v>1.6120000000000001</c:v>
                </c:pt>
                <c:pt idx="302">
                  <c:v>1.647</c:v>
                </c:pt>
                <c:pt idx="303">
                  <c:v>1.677</c:v>
                </c:pt>
                <c:pt idx="304">
                  <c:v>1.637</c:v>
                </c:pt>
                <c:pt idx="305">
                  <c:v>1.583</c:v>
                </c:pt>
                <c:pt idx="306">
                  <c:v>1.5669999999999999</c:v>
                </c:pt>
                <c:pt idx="307">
                  <c:v>1.45</c:v>
                </c:pt>
                <c:pt idx="308">
                  <c:v>1.456</c:v>
                </c:pt>
                <c:pt idx="309">
                  <c:v>1.542</c:v>
                </c:pt>
                <c:pt idx="310">
                  <c:v>1.403</c:v>
                </c:pt>
                <c:pt idx="311">
                  <c:v>1.4830000000000001</c:v>
                </c:pt>
                <c:pt idx="312">
                  <c:v>1.3460000000000001</c:v>
                </c:pt>
                <c:pt idx="313">
                  <c:v>1.3380000000000001</c:v>
                </c:pt>
                <c:pt idx="314">
                  <c:v>1.387</c:v>
                </c:pt>
                <c:pt idx="315">
                  <c:v>1.3640000000000001</c:v>
                </c:pt>
                <c:pt idx="316">
                  <c:v>1.419</c:v>
                </c:pt>
                <c:pt idx="317">
                  <c:v>1.345</c:v>
                </c:pt>
                <c:pt idx="318">
                  <c:v>1.415</c:v>
                </c:pt>
                <c:pt idx="319">
                  <c:v>1.5429999999999999</c:v>
                </c:pt>
                <c:pt idx="320">
                  <c:v>1.673</c:v>
                </c:pt>
                <c:pt idx="321">
                  <c:v>1.8480000000000001</c:v>
                </c:pt>
                <c:pt idx="322">
                  <c:v>1.8480000000000001</c:v>
                </c:pt>
                <c:pt idx="323">
                  <c:v>1.7809999999999999</c:v>
                </c:pt>
                <c:pt idx="324">
                  <c:v>1.768</c:v>
                </c:pt>
                <c:pt idx="325">
                  <c:v>1.6679999999999999</c:v>
                </c:pt>
                <c:pt idx="326">
                  <c:v>1.5569999999999999</c:v>
                </c:pt>
                <c:pt idx="327">
                  <c:v>1.7330000000000001</c:v>
                </c:pt>
                <c:pt idx="328">
                  <c:v>1.734</c:v>
                </c:pt>
                <c:pt idx="329">
                  <c:v>1.8779999999999999</c:v>
                </c:pt>
                <c:pt idx="330">
                  <c:v>1.839</c:v>
                </c:pt>
                <c:pt idx="331">
                  <c:v>1.8240000000000001</c:v>
                </c:pt>
                <c:pt idx="332">
                  <c:v>1.7110000000000001</c:v>
                </c:pt>
                <c:pt idx="333">
                  <c:v>1.6559999999999999</c:v>
                </c:pt>
                <c:pt idx="334">
                  <c:v>1.734</c:v>
                </c:pt>
                <c:pt idx="335">
                  <c:v>1.7250000000000001</c:v>
                </c:pt>
                <c:pt idx="336">
                  <c:v>1.76</c:v>
                </c:pt>
                <c:pt idx="337">
                  <c:v>1.746</c:v>
                </c:pt>
                <c:pt idx="338">
                  <c:v>1.766</c:v>
                </c:pt>
                <c:pt idx="339">
                  <c:v>1.8360000000000001</c:v>
                </c:pt>
                <c:pt idx="340">
                  <c:v>1.8440000000000001</c:v>
                </c:pt>
                <c:pt idx="341">
                  <c:v>1.7370000000000001</c:v>
                </c:pt>
                <c:pt idx="342">
                  <c:v>1.61</c:v>
                </c:pt>
                <c:pt idx="343">
                  <c:v>1.6870000000000001</c:v>
                </c:pt>
                <c:pt idx="344">
                  <c:v>1.81</c:v>
                </c:pt>
                <c:pt idx="345">
                  <c:v>1.855</c:v>
                </c:pt>
                <c:pt idx="346">
                  <c:v>2.0219999999999998</c:v>
                </c:pt>
                <c:pt idx="347">
                  <c:v>1.9319999999999999</c:v>
                </c:pt>
                <c:pt idx="348">
                  <c:v>1.9970000000000001</c:v>
                </c:pt>
                <c:pt idx="349">
                  <c:v>2.0659999999999998</c:v>
                </c:pt>
                <c:pt idx="350">
                  <c:v>1.925</c:v>
                </c:pt>
                <c:pt idx="351">
                  <c:v>1.9810000000000001</c:v>
                </c:pt>
                <c:pt idx="352">
                  <c:v>1.9750000000000001</c:v>
                </c:pt>
                <c:pt idx="353">
                  <c:v>1.9710000000000001</c:v>
                </c:pt>
                <c:pt idx="354">
                  <c:v>1.88</c:v>
                </c:pt>
                <c:pt idx="355">
                  <c:v>1.847</c:v>
                </c:pt>
                <c:pt idx="356">
                  <c:v>1.8939999999999999</c:v>
                </c:pt>
                <c:pt idx="357">
                  <c:v>1.548</c:v>
                </c:pt>
                <c:pt idx="358">
                  <c:v>1.8049999999999999</c:v>
                </c:pt>
                <c:pt idx="359">
                  <c:v>1.673</c:v>
                </c:pt>
                <c:pt idx="360">
                  <c:v>1.8080000000000001</c:v>
                </c:pt>
                <c:pt idx="361">
                  <c:v>1.7629999999999999</c:v>
                </c:pt>
                <c:pt idx="362">
                  <c:v>1.7709999999999999</c:v>
                </c:pt>
                <c:pt idx="363">
                  <c:v>1.706</c:v>
                </c:pt>
                <c:pt idx="364">
                  <c:v>1.5840000000000001</c:v>
                </c:pt>
                <c:pt idx="365">
                  <c:v>1.637</c:v>
                </c:pt>
                <c:pt idx="366">
                  <c:v>1.59</c:v>
                </c:pt>
                <c:pt idx="367">
                  <c:v>1.6359999999999999</c:v>
                </c:pt>
                <c:pt idx="368">
                  <c:v>1.4950000000000001</c:v>
                </c:pt>
                <c:pt idx="369">
                  <c:v>1.419</c:v>
                </c:pt>
                <c:pt idx="370">
                  <c:v>1.5720000000000001</c:v>
                </c:pt>
                <c:pt idx="371">
                  <c:v>1.6180000000000001</c:v>
                </c:pt>
                <c:pt idx="372">
                  <c:v>1.6970000000000001</c:v>
                </c:pt>
                <c:pt idx="373">
                  <c:v>1.5429999999999999</c:v>
                </c:pt>
                <c:pt idx="374">
                  <c:v>1.4770000000000001</c:v>
                </c:pt>
                <c:pt idx="375">
                  <c:v>1.6319999999999999</c:v>
                </c:pt>
                <c:pt idx="376">
                  <c:v>1.508</c:v>
                </c:pt>
                <c:pt idx="377">
                  <c:v>1.758</c:v>
                </c:pt>
                <c:pt idx="378">
                  <c:v>1.7869999999999999</c:v>
                </c:pt>
                <c:pt idx="379">
                  <c:v>1.7969999999999999</c:v>
                </c:pt>
                <c:pt idx="380">
                  <c:v>1.6839999999999999</c:v>
                </c:pt>
                <c:pt idx="381">
                  <c:v>1.77</c:v>
                </c:pt>
                <c:pt idx="382">
                  <c:v>1.7350000000000001</c:v>
                </c:pt>
                <c:pt idx="383">
                  <c:v>1.629</c:v>
                </c:pt>
                <c:pt idx="384">
                  <c:v>1.6739999999999999</c:v>
                </c:pt>
                <c:pt idx="385">
                  <c:v>1.669</c:v>
                </c:pt>
                <c:pt idx="386">
                  <c:v>1.694</c:v>
                </c:pt>
                <c:pt idx="387">
                  <c:v>1.79</c:v>
                </c:pt>
                <c:pt idx="388">
                  <c:v>1.871</c:v>
                </c:pt>
                <c:pt idx="389">
                  <c:v>1.7729999999999999</c:v>
                </c:pt>
                <c:pt idx="390">
                  <c:v>1.855</c:v>
                </c:pt>
                <c:pt idx="391">
                  <c:v>1.8959999999999999</c:v>
                </c:pt>
                <c:pt idx="392">
                  <c:v>2.0409999999999999</c:v>
                </c:pt>
                <c:pt idx="393">
                  <c:v>2.1589999999999998</c:v>
                </c:pt>
                <c:pt idx="394">
                  <c:v>2.1760000000000002</c:v>
                </c:pt>
                <c:pt idx="395">
                  <c:v>2.1070000000000002</c:v>
                </c:pt>
                <c:pt idx="396">
                  <c:v>1.9830000000000001</c:v>
                </c:pt>
                <c:pt idx="397">
                  <c:v>1.873</c:v>
                </c:pt>
                <c:pt idx="398">
                  <c:v>1.649</c:v>
                </c:pt>
                <c:pt idx="399">
                  <c:v>1.708</c:v>
                </c:pt>
                <c:pt idx="400">
                  <c:v>1.7490000000000001</c:v>
                </c:pt>
                <c:pt idx="401">
                  <c:v>1.71</c:v>
                </c:pt>
                <c:pt idx="402">
                  <c:v>1.79</c:v>
                </c:pt>
                <c:pt idx="403">
                  <c:v>1.8240000000000001</c:v>
                </c:pt>
                <c:pt idx="404">
                  <c:v>1.865</c:v>
                </c:pt>
                <c:pt idx="405">
                  <c:v>1.847</c:v>
                </c:pt>
                <c:pt idx="406">
                  <c:v>1.7689999999999999</c:v>
                </c:pt>
                <c:pt idx="407">
                  <c:v>1.829</c:v>
                </c:pt>
                <c:pt idx="408">
                  <c:v>1.8009999999999999</c:v>
                </c:pt>
                <c:pt idx="409">
                  <c:v>1.851</c:v>
                </c:pt>
                <c:pt idx="410">
                  <c:v>1.899</c:v>
                </c:pt>
                <c:pt idx="411">
                  <c:v>1.929</c:v>
                </c:pt>
                <c:pt idx="412">
                  <c:v>1.9179999999999999</c:v>
                </c:pt>
                <c:pt idx="413">
                  <c:v>1.7769999999999999</c:v>
                </c:pt>
                <c:pt idx="414">
                  <c:v>1.8129999999999999</c:v>
                </c:pt>
                <c:pt idx="415">
                  <c:v>1.7669999999999999</c:v>
                </c:pt>
                <c:pt idx="416">
                  <c:v>1.794</c:v>
                </c:pt>
                <c:pt idx="417">
                  <c:v>1.8240000000000001</c:v>
                </c:pt>
                <c:pt idx="418">
                  <c:v>1.82</c:v>
                </c:pt>
                <c:pt idx="419">
                  <c:v>1.8779999999999999</c:v>
                </c:pt>
                <c:pt idx="420">
                  <c:v>1.8260000000000001</c:v>
                </c:pt>
                <c:pt idx="421">
                  <c:v>1.8080000000000001</c:v>
                </c:pt>
                <c:pt idx="422">
                  <c:v>1.8839999999999999</c:v>
                </c:pt>
                <c:pt idx="423">
                  <c:v>1.8839999999999999</c:v>
                </c:pt>
                <c:pt idx="424">
                  <c:v>1.8680000000000001</c:v>
                </c:pt>
                <c:pt idx="425">
                  <c:v>1.8560000000000001</c:v>
                </c:pt>
                <c:pt idx="426">
                  <c:v>1.8360000000000001</c:v>
                </c:pt>
                <c:pt idx="427">
                  <c:v>1.8580000000000001</c:v>
                </c:pt>
                <c:pt idx="428">
                  <c:v>1.867</c:v>
                </c:pt>
                <c:pt idx="429">
                  <c:v>1.9870000000000001</c:v>
                </c:pt>
                <c:pt idx="430">
                  <c:v>1.8759999999999999</c:v>
                </c:pt>
                <c:pt idx="431">
                  <c:v>1.8460000000000001</c:v>
                </c:pt>
                <c:pt idx="432">
                  <c:v>1.8919999999999999</c:v>
                </c:pt>
                <c:pt idx="433">
                  <c:v>1.7749999999999999</c:v>
                </c:pt>
                <c:pt idx="434">
                  <c:v>1.7729999999999999</c:v>
                </c:pt>
                <c:pt idx="435">
                  <c:v>1.8759999999999999</c:v>
                </c:pt>
                <c:pt idx="436">
                  <c:v>1.788</c:v>
                </c:pt>
                <c:pt idx="437">
                  <c:v>1.766</c:v>
                </c:pt>
                <c:pt idx="438">
                  <c:v>1.72</c:v>
                </c:pt>
                <c:pt idx="439">
                  <c:v>1.6930000000000001</c:v>
                </c:pt>
                <c:pt idx="440">
                  <c:v>1.5529999999999999</c:v>
                </c:pt>
                <c:pt idx="441">
                  <c:v>1.333</c:v>
                </c:pt>
                <c:pt idx="442">
                  <c:v>1.2669999999999999</c:v>
                </c:pt>
                <c:pt idx="443">
                  <c:v>1.4870000000000001</c:v>
                </c:pt>
                <c:pt idx="444">
                  <c:v>1.32</c:v>
                </c:pt>
                <c:pt idx="445">
                  <c:v>1.4179999999999999</c:v>
                </c:pt>
                <c:pt idx="446">
                  <c:v>1.474</c:v>
                </c:pt>
                <c:pt idx="447">
                  <c:v>1.482</c:v>
                </c:pt>
                <c:pt idx="448">
                  <c:v>1.421</c:v>
                </c:pt>
                <c:pt idx="449">
                  <c:v>1.659</c:v>
                </c:pt>
                <c:pt idx="450">
                  <c:v>1.6439999999999999</c:v>
                </c:pt>
                <c:pt idx="451">
                  <c:v>1.538</c:v>
                </c:pt>
                <c:pt idx="452">
                  <c:v>1.5109999999999999</c:v>
                </c:pt>
                <c:pt idx="453">
                  <c:v>1.423</c:v>
                </c:pt>
                <c:pt idx="454">
                  <c:v>1.3520000000000001</c:v>
                </c:pt>
                <c:pt idx="455">
                  <c:v>1.4350000000000001</c:v>
                </c:pt>
                <c:pt idx="456">
                  <c:v>1.3240000000000001</c:v>
                </c:pt>
                <c:pt idx="457">
                  <c:v>1.347</c:v>
                </c:pt>
                <c:pt idx="458">
                  <c:v>1.341</c:v>
                </c:pt>
                <c:pt idx="459">
                  <c:v>1.6890000000000001</c:v>
                </c:pt>
                <c:pt idx="460">
                  <c:v>1.841</c:v>
                </c:pt>
                <c:pt idx="461">
                  <c:v>1.89</c:v>
                </c:pt>
                <c:pt idx="462">
                  <c:v>1.821</c:v>
                </c:pt>
                <c:pt idx="463">
                  <c:v>1.7589999999999999</c:v>
                </c:pt>
                <c:pt idx="464">
                  <c:v>1.7270000000000001</c:v>
                </c:pt>
                <c:pt idx="465">
                  <c:v>1.7210000000000001</c:v>
                </c:pt>
                <c:pt idx="466">
                  <c:v>1.6719999999999999</c:v>
                </c:pt>
                <c:pt idx="467">
                  <c:v>1.607</c:v>
                </c:pt>
                <c:pt idx="468">
                  <c:v>1.698</c:v>
                </c:pt>
                <c:pt idx="469">
                  <c:v>1.611</c:v>
                </c:pt>
                <c:pt idx="470">
                  <c:v>1.597</c:v>
                </c:pt>
                <c:pt idx="471">
                  <c:v>1.5620000000000001</c:v>
                </c:pt>
                <c:pt idx="472">
                  <c:v>1.5820000000000001</c:v>
                </c:pt>
                <c:pt idx="473">
                  <c:v>1.5</c:v>
                </c:pt>
                <c:pt idx="474">
                  <c:v>1.5009999999999999</c:v>
                </c:pt>
                <c:pt idx="475">
                  <c:v>1.4330000000000001</c:v>
                </c:pt>
                <c:pt idx="476">
                  <c:v>1.37</c:v>
                </c:pt>
                <c:pt idx="477">
                  <c:v>1.4179999999999999</c:v>
                </c:pt>
                <c:pt idx="478">
                  <c:v>1.452</c:v>
                </c:pt>
                <c:pt idx="479">
                  <c:v>1.415</c:v>
                </c:pt>
                <c:pt idx="480">
                  <c:v>1.399</c:v>
                </c:pt>
                <c:pt idx="481">
                  <c:v>1.3240000000000001</c:v>
                </c:pt>
                <c:pt idx="482">
                  <c:v>1.401</c:v>
                </c:pt>
                <c:pt idx="483">
                  <c:v>1.387</c:v>
                </c:pt>
                <c:pt idx="484">
                  <c:v>1.3919999999999999</c:v>
                </c:pt>
                <c:pt idx="485">
                  <c:v>1.401</c:v>
                </c:pt>
                <c:pt idx="486">
                  <c:v>1.407</c:v>
                </c:pt>
                <c:pt idx="487">
                  <c:v>1.4319999999999999</c:v>
                </c:pt>
                <c:pt idx="488">
                  <c:v>1.3149999999999999</c:v>
                </c:pt>
                <c:pt idx="489">
                  <c:v>1.363</c:v>
                </c:pt>
                <c:pt idx="490">
                  <c:v>1.3340000000000001</c:v>
                </c:pt>
                <c:pt idx="491">
                  <c:v>1.4079999999999999</c:v>
                </c:pt>
                <c:pt idx="492">
                  <c:v>1.399</c:v>
                </c:pt>
                <c:pt idx="493">
                  <c:v>1.4910000000000001</c:v>
                </c:pt>
                <c:pt idx="494">
                  <c:v>1.4379999999999999</c:v>
                </c:pt>
                <c:pt idx="495">
                  <c:v>1.581</c:v>
                </c:pt>
                <c:pt idx="496">
                  <c:v>1.585</c:v>
                </c:pt>
                <c:pt idx="497">
                  <c:v>1.615</c:v>
                </c:pt>
                <c:pt idx="498">
                  <c:v>1.5820000000000001</c:v>
                </c:pt>
                <c:pt idx="499">
                  <c:v>1.609</c:v>
                </c:pt>
                <c:pt idx="500">
                  <c:v>1.573</c:v>
                </c:pt>
                <c:pt idx="501">
                  <c:v>1.5149999999999999</c:v>
                </c:pt>
                <c:pt idx="502">
                  <c:v>1.532</c:v>
                </c:pt>
                <c:pt idx="503">
                  <c:v>1.55</c:v>
                </c:pt>
                <c:pt idx="504">
                  <c:v>1.4570000000000001</c:v>
                </c:pt>
                <c:pt idx="505">
                  <c:v>1.4830000000000001</c:v>
                </c:pt>
                <c:pt idx="506">
                  <c:v>1.502</c:v>
                </c:pt>
                <c:pt idx="507">
                  <c:v>1.492</c:v>
                </c:pt>
                <c:pt idx="508">
                  <c:v>1.609</c:v>
                </c:pt>
                <c:pt idx="509">
                  <c:v>1.5509999999999999</c:v>
                </c:pt>
                <c:pt idx="510">
                  <c:v>1.4990000000000001</c:v>
                </c:pt>
                <c:pt idx="511">
                  <c:v>1.694</c:v>
                </c:pt>
                <c:pt idx="512">
                  <c:v>1.5740000000000001</c:v>
                </c:pt>
                <c:pt idx="513">
                  <c:v>1.544</c:v>
                </c:pt>
                <c:pt idx="514">
                  <c:v>1.4690000000000001</c:v>
                </c:pt>
                <c:pt idx="515">
                  <c:v>1.4830000000000001</c:v>
                </c:pt>
                <c:pt idx="516">
                  <c:v>1.544</c:v>
                </c:pt>
                <c:pt idx="517">
                  <c:v>1.5389999999999999</c:v>
                </c:pt>
                <c:pt idx="518">
                  <c:v>1.4810000000000001</c:v>
                </c:pt>
                <c:pt idx="519">
                  <c:v>1.35</c:v>
                </c:pt>
                <c:pt idx="520">
                  <c:v>1.4419999999999999</c:v>
                </c:pt>
                <c:pt idx="521">
                  <c:v>1.3879999999999999</c:v>
                </c:pt>
                <c:pt idx="522">
                  <c:v>1.5289999999999999</c:v>
                </c:pt>
                <c:pt idx="523">
                  <c:v>1.5449999999999999</c:v>
                </c:pt>
                <c:pt idx="524">
                  <c:v>1.641</c:v>
                </c:pt>
                <c:pt idx="525">
                  <c:v>1.641</c:v>
                </c:pt>
                <c:pt idx="526">
                  <c:v>1.7050000000000001</c:v>
                </c:pt>
                <c:pt idx="527">
                  <c:v>1.734</c:v>
                </c:pt>
                <c:pt idx="528">
                  <c:v>1.778</c:v>
                </c:pt>
                <c:pt idx="529">
                  <c:v>1.7050000000000001</c:v>
                </c:pt>
                <c:pt idx="530">
                  <c:v>1.6739999999999999</c:v>
                </c:pt>
                <c:pt idx="531">
                  <c:v>1.7190000000000001</c:v>
                </c:pt>
                <c:pt idx="532">
                  <c:v>1.7529999999999999</c:v>
                </c:pt>
                <c:pt idx="533">
                  <c:v>1.732</c:v>
                </c:pt>
                <c:pt idx="534">
                  <c:v>1.8160000000000001</c:v>
                </c:pt>
                <c:pt idx="535">
                  <c:v>1.8939999999999999</c:v>
                </c:pt>
                <c:pt idx="536">
                  <c:v>1.794</c:v>
                </c:pt>
                <c:pt idx="537">
                  <c:v>1.823</c:v>
                </c:pt>
                <c:pt idx="538">
                  <c:v>1.7869999999999999</c:v>
                </c:pt>
                <c:pt idx="539">
                  <c:v>1.774</c:v>
                </c:pt>
                <c:pt idx="540">
                  <c:v>1.7649999999999999</c:v>
                </c:pt>
                <c:pt idx="541">
                  <c:v>1.788</c:v>
                </c:pt>
                <c:pt idx="542">
                  <c:v>1.7250000000000001</c:v>
                </c:pt>
                <c:pt idx="543">
                  <c:v>1.754</c:v>
                </c:pt>
                <c:pt idx="544">
                  <c:v>1.778</c:v>
                </c:pt>
                <c:pt idx="545">
                  <c:v>1.8049999999999999</c:v>
                </c:pt>
                <c:pt idx="546">
                  <c:v>1.7989999999999999</c:v>
                </c:pt>
                <c:pt idx="547">
                  <c:v>1.8540000000000001</c:v>
                </c:pt>
                <c:pt idx="548">
                  <c:v>1.837</c:v>
                </c:pt>
                <c:pt idx="549">
                  <c:v>1.8859999999999999</c:v>
                </c:pt>
                <c:pt idx="550">
                  <c:v>1.9430000000000001</c:v>
                </c:pt>
                <c:pt idx="551">
                  <c:v>1.9370000000000001</c:v>
                </c:pt>
                <c:pt idx="552">
                  <c:v>1.9790000000000001</c:v>
                </c:pt>
                <c:pt idx="553">
                  <c:v>1.9410000000000001</c:v>
                </c:pt>
                <c:pt idx="554">
                  <c:v>1.91</c:v>
                </c:pt>
                <c:pt idx="555">
                  <c:v>1.865</c:v>
                </c:pt>
                <c:pt idx="556">
                  <c:v>1.7929999999999999</c:v>
                </c:pt>
                <c:pt idx="557">
                  <c:v>1.7829999999999999</c:v>
                </c:pt>
                <c:pt idx="558">
                  <c:v>1.7210000000000001</c:v>
                </c:pt>
                <c:pt idx="559">
                  <c:v>1.6359999999999999</c:v>
                </c:pt>
                <c:pt idx="560">
                  <c:v>1.5569999999999999</c:v>
                </c:pt>
                <c:pt idx="561">
                  <c:v>1.4810000000000001</c:v>
                </c:pt>
                <c:pt idx="562">
                  <c:v>1.5209999999999999</c:v>
                </c:pt>
                <c:pt idx="563">
                  <c:v>1.5349999999999999</c:v>
                </c:pt>
                <c:pt idx="564">
                  <c:v>1.5109999999999999</c:v>
                </c:pt>
                <c:pt idx="565">
                  <c:v>1.5409999999999999</c:v>
                </c:pt>
                <c:pt idx="566">
                  <c:v>1.546</c:v>
                </c:pt>
                <c:pt idx="567">
                  <c:v>1.5409999999999999</c:v>
                </c:pt>
                <c:pt idx="568">
                  <c:v>1.4810000000000001</c:v>
                </c:pt>
                <c:pt idx="569">
                  <c:v>1.641</c:v>
                </c:pt>
                <c:pt idx="570">
                  <c:v>1.5389999999999999</c:v>
                </c:pt>
                <c:pt idx="571">
                  <c:v>1.556</c:v>
                </c:pt>
                <c:pt idx="572">
                  <c:v>1.548</c:v>
                </c:pt>
                <c:pt idx="573">
                  <c:v>1.4350000000000001</c:v>
                </c:pt>
                <c:pt idx="574">
                  <c:v>1.3640000000000001</c:v>
                </c:pt>
                <c:pt idx="575">
                  <c:v>1.413</c:v>
                </c:pt>
                <c:pt idx="576">
                  <c:v>1.232</c:v>
                </c:pt>
                <c:pt idx="577">
                  <c:v>1.2989999999999999</c:v>
                </c:pt>
                <c:pt idx="578">
                  <c:v>1.3360000000000001</c:v>
                </c:pt>
                <c:pt idx="579">
                  <c:v>1.254</c:v>
                </c:pt>
                <c:pt idx="580">
                  <c:v>1.254</c:v>
                </c:pt>
                <c:pt idx="581">
                  <c:v>1.2010000000000001</c:v>
                </c:pt>
                <c:pt idx="582">
                  <c:v>1.232</c:v>
                </c:pt>
                <c:pt idx="583">
                  <c:v>1.198</c:v>
                </c:pt>
                <c:pt idx="584">
                  <c:v>1.1619999999999999</c:v>
                </c:pt>
                <c:pt idx="585">
                  <c:v>1.25</c:v>
                </c:pt>
                <c:pt idx="586">
                  <c:v>1.234</c:v>
                </c:pt>
                <c:pt idx="587">
                  <c:v>1.171</c:v>
                </c:pt>
                <c:pt idx="588">
                  <c:v>1.294</c:v>
                </c:pt>
                <c:pt idx="589">
                  <c:v>1.2470000000000001</c:v>
                </c:pt>
                <c:pt idx="590">
                  <c:v>1.216</c:v>
                </c:pt>
                <c:pt idx="591">
                  <c:v>1.2869999999999999</c:v>
                </c:pt>
                <c:pt idx="592">
                  <c:v>1.2809999999999999</c:v>
                </c:pt>
                <c:pt idx="593">
                  <c:v>1.204</c:v>
                </c:pt>
                <c:pt idx="594">
                  <c:v>1.149</c:v>
                </c:pt>
                <c:pt idx="595">
                  <c:v>1.169</c:v>
                </c:pt>
                <c:pt idx="596">
                  <c:v>1.1080000000000001</c:v>
                </c:pt>
                <c:pt idx="597">
                  <c:v>1.113</c:v>
                </c:pt>
                <c:pt idx="598">
                  <c:v>1.099</c:v>
                </c:pt>
                <c:pt idx="599">
                  <c:v>1.2370000000000001</c:v>
                </c:pt>
              </c:numCache>
            </c:numRef>
          </c:yVal>
          <c:smooth val="1"/>
          <c:extLst>
            <c:ext xmlns:c16="http://schemas.microsoft.com/office/drawing/2014/chart" uri="{C3380CC4-5D6E-409C-BE32-E72D297353CC}">
              <c16:uniqueId val="{00000001-E9BD-406E-BFF7-A9C5EE5F6EB0}"/>
            </c:ext>
          </c:extLst>
        </c:ser>
        <c:dLbls>
          <c:showLegendKey val="0"/>
          <c:showVal val="0"/>
          <c:showCatName val="0"/>
          <c:showSerName val="0"/>
          <c:showPercent val="0"/>
          <c:showBubbleSize val="0"/>
        </c:dLbls>
        <c:axId val="461882912"/>
        <c:axId val="501956480"/>
      </c:scatterChart>
      <c:valAx>
        <c:axId val="221065344"/>
        <c:scaling>
          <c:orientation val="minMax"/>
          <c:max val="600"/>
        </c:scaling>
        <c:delete val="0"/>
        <c:axPos val="b"/>
        <c:majorGridlines>
          <c:spPr>
            <a:ln w="9525" cap="flat" cmpd="sng" algn="ctr">
              <a:noFill/>
              <a:round/>
            </a:ln>
            <a:effectLst/>
          </c:spPr>
        </c:majorGridlines>
        <c:title>
          <c:tx>
            <c:rich>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ltLang="zh-CN"/>
                  <a:t>Time [s]</a:t>
                </a:r>
                <a:endParaRPr lang="zh-CN" altLang="en-US"/>
              </a:p>
            </c:rich>
          </c:tx>
          <c:layout>
            <c:manualLayout>
              <c:xMode val="edge"/>
              <c:yMode val="edge"/>
              <c:x val="0.46895206088212421"/>
              <c:y val="0.89627434558553343"/>
            </c:manualLayout>
          </c:layout>
          <c:overlay val="0"/>
          <c:spPr>
            <a:noFill/>
            <a:ln>
              <a:noFill/>
            </a:ln>
            <a:effectLst/>
          </c:spPr>
          <c:txPr>
            <a:bodyPr rot="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title>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63784560"/>
        <c:crosses val="autoZero"/>
        <c:crossBetween val="midCat"/>
      </c:valAx>
      <c:valAx>
        <c:axId val="463784560"/>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ltLang="zh-CN"/>
                  <a:t>Power</a:t>
                </a:r>
                <a:r>
                  <a:rPr lang="en-US" altLang="zh-CN" baseline="0"/>
                  <a:t> [kW]</a:t>
                </a:r>
                <a:endParaRPr lang="zh-CN" altLang="en-US"/>
              </a:p>
            </c:rich>
          </c:tx>
          <c:layout/>
          <c:overlay val="0"/>
          <c:spPr>
            <a:noFill/>
            <a:ln>
              <a:noFill/>
            </a:ln>
            <a:effectLst/>
          </c:spPr>
          <c:txPr>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221065344"/>
        <c:crosses val="autoZero"/>
        <c:crossBetween val="midCat"/>
      </c:valAx>
      <c:valAx>
        <c:axId val="461882912"/>
        <c:scaling>
          <c:orientation val="minMax"/>
        </c:scaling>
        <c:delete val="1"/>
        <c:axPos val="b"/>
        <c:majorTickMark val="out"/>
        <c:minorTickMark val="none"/>
        <c:tickLblPos val="nextTo"/>
        <c:crossAx val="501956480"/>
        <c:crosses val="autoZero"/>
        <c:crossBetween val="midCat"/>
      </c:valAx>
      <c:valAx>
        <c:axId val="501956480"/>
        <c:scaling>
          <c:orientation val="minMax"/>
          <c:max val="2.2999999999999998"/>
          <c:min val="0"/>
        </c:scaling>
        <c:delete val="0"/>
        <c:axPos val="r"/>
        <c:title>
          <c:tx>
            <c:rich>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r>
                  <a:rPr lang="en-US" altLang="zh-CN"/>
                  <a:t>Stream</a:t>
                </a:r>
                <a:r>
                  <a:rPr lang="en-US" altLang="zh-CN" baseline="0"/>
                  <a:t> Velocity [m/s]</a:t>
                </a:r>
                <a:endParaRPr lang="zh-CN" altLang="en-US"/>
              </a:p>
            </c:rich>
          </c:tx>
          <c:layout/>
          <c:overlay val="0"/>
          <c:spPr>
            <a:noFill/>
            <a:ln>
              <a:noFill/>
            </a:ln>
            <a:effectLst/>
          </c:spPr>
          <c:txPr>
            <a:bodyPr rot="-5400000" spcFirstLastPara="1"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title>
        <c:numFmt formatCode="General" sourceLinked="1"/>
        <c:majorTickMark val="out"/>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461882912"/>
        <c:crosses val="max"/>
        <c:crossBetween val="midCat"/>
      </c:valAx>
      <c:spPr>
        <a:noFill/>
        <a:ln>
          <a:noFill/>
        </a:ln>
        <a:effectLst/>
      </c:spPr>
    </c:plotArea>
    <c:legend>
      <c:legendPos val="t"/>
      <c:layout>
        <c:manualLayout>
          <c:xMode val="edge"/>
          <c:yMode val="edge"/>
          <c:x val="0.30889651916554001"/>
          <c:y val="1.7528483786152502E-2"/>
          <c:w val="0.38220677207066001"/>
          <c:h val="8.9285311728671907E-2"/>
        </c:manualLayout>
      </c:layout>
      <c:overlay val="0"/>
      <c:spPr>
        <a:noFill/>
        <a:ln>
          <a:noFill/>
        </a:ln>
        <a:effectLst/>
      </c:spPr>
      <c:txPr>
        <a:bodyPr rot="0" spcFirstLastPara="1"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image" Target="../media/image49.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6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7.wmf"/><Relationship Id="rId1" Type="http://schemas.openxmlformats.org/officeDocument/2006/relationships/image" Target="../media/image66.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07.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wmf"/><Relationship Id="rId1" Type="http://schemas.openxmlformats.org/officeDocument/2006/relationships/image" Target="../media/image15.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 Id="rId4"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 Id="rId6" Type="http://schemas.openxmlformats.org/officeDocument/2006/relationships/image" Target="../media/image36.wmf"/><Relationship Id="rId5" Type="http://schemas.openxmlformats.org/officeDocument/2006/relationships/image" Target="../media/image35.wmf"/><Relationship Id="rId4" Type="http://schemas.openxmlformats.org/officeDocument/2006/relationships/image" Target="../media/image34.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4"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 Id="rId4"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200">
                <a:latin typeface="Arial" charset="0"/>
                <a:ea typeface="宋体" pitchFamily="2" charset="-122"/>
              </a:defRPr>
            </a:lvl1pPr>
          </a:lstStyle>
          <a:p>
            <a:pPr>
              <a:defRPr/>
            </a:pPr>
            <a:r>
              <a:rPr lang="en-US" altLang="zh-CN"/>
              <a:t>电机与控制</a:t>
            </a:r>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sz="1200">
                <a:latin typeface="Arial" charset="0"/>
                <a:ea typeface="宋体" pitchFamily="2" charset="-122"/>
              </a:defRPr>
            </a:lvl1pPr>
          </a:lstStyle>
          <a:p>
            <a:pPr>
              <a:defRPr/>
            </a:pPr>
            <a:endParaRPr lang="en-US" altLang="zh-CN"/>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0"/>
              </a:spcBef>
              <a:buFontTx/>
              <a:buNone/>
              <a:defRPr sz="1200">
                <a:latin typeface="Arial" charset="0"/>
                <a:ea typeface="宋体" pitchFamily="2" charset="-122"/>
              </a:defRPr>
            </a:lvl1pPr>
          </a:lstStyle>
          <a:p>
            <a:pPr>
              <a:defRPr/>
            </a:pPr>
            <a:endParaRPr lang="en-US" altLang="zh-CN"/>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A8D7F550-7362-45D6-B6EC-13FB4680C285}" type="slidenum">
              <a:rPr lang="en-US" altLang="zh-CN"/>
              <a:pPr>
                <a:defRPr/>
              </a:pPr>
              <a:t>‹#›</a:t>
            </a:fld>
            <a:endParaRPr lang="en-US" altLang="zh-CN"/>
          </a:p>
        </p:txBody>
      </p:sp>
    </p:spTree>
    <p:extLst>
      <p:ext uri="{BB962C8B-B14F-4D97-AF65-F5344CB8AC3E}">
        <p14:creationId xmlns:p14="http://schemas.microsoft.com/office/powerpoint/2010/main" val="273694140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1920" max="1280" units="cm"/>
          <inkml:channel name="Y" type="integer" max="1080" units="cm"/>
          <inkml:channel name="T" type="integer" max="2.14748E9" units="dev"/>
        </inkml:traceFormat>
        <inkml:channelProperties>
          <inkml:channelProperty channel="X" name="resolution" value="94.67455" units="1/cm"/>
          <inkml:channelProperty channel="Y" name="resolution" value="40" units="1/cm"/>
          <inkml:channelProperty channel="T" name="resolution" value="1" units="1/dev"/>
        </inkml:channelProperties>
      </inkml:inkSource>
      <inkml:timestamp xml:id="ts0" timeString="2022-03-01T03:01:50.752"/>
    </inkml:context>
    <inkml:brush xml:id="br0">
      <inkml:brushProperty name="width" value="0.05292" units="cm"/>
      <inkml:brushProperty name="height" value="0.05292" units="cm"/>
      <inkml:brushProperty name="color" value="#FF0000"/>
    </inkml:brush>
  </inkml:definitions>
  <inkml:trace contextRef="#ctx0" brushRef="#br0">6632 8819 0,'-35'0'62,"17"0"47,-17 0-77,17 0-17,1 0 48,17 18-63,0 17 15,-36-35 220,19 0-235,17 18 15,0 17 17,-35-17-17,35 0 17,0 17 30,0-18-46,17-17 234,1 0-250,35 36 15,53 17 1,-53 17 0,-36-70-1,1 0 1,-18-17 46,0-1-46,35 18 0,18 0-1,-53-18 48,0-17-48,0 17-15,0-17 0,18 35 16,-18-18 0,0-17-16,0 0 15,0 0 1,0 17 93,-36 18-31,19 0-78</inkml:trace>
  <inkml:trace contextRef="#ctx0" brushRef="#br0" timeOffset="7055.6589">6385 9260 0,'0'36'235,"0"-19"-220,0 19 1,0-19 0,0 36-1,0 0 1,0-35 0,0 17-1,0-17 1,0-1 265,0 19-281,36-19 31,-19-17 829,18 0-860,-17 0 15,17 0 110,-35 35-62,18-35-48,0 0 1,17 0 15,-35-17 16,18 17-47,17 0 0,-35-18 31,0-17-15,18 35-16,17 0 31,-18 0-31,-17-18 16,0 1 156,0-19-157,0 19-15,0-19 16,0 19-16,-35 17 0,35-35 47,-17 35-31,17-18 62,0 0-78,-36 18 31,19-35-31</inkml:trace>
  <inkml:trace contextRef="#ctx0" brushRef="#br0" timeOffset="9985.7367">6562 10689 0,'-18'0'281,"18"18"-281,0 17 16,0-17-16,0 17 47,0-17-31,-35-18 46,17 0-46,18 35-16,-35-35 47,35 18-47,0-1 15,0 18 32,-18-35-16,18 18-31,-35 17 16,35-17 0,0 35-1,0 17 1,0 1-1,35-71 17,-35 35-17,0-17 32,0 17-47,35-35 16,-35 18 15,0 17-15,0-17-1,18-18 63,17 0-78,-17 0 16,35 0 0,-35-35-16,35 17 15,-53-17-15,17 17 16,-17-17 0,0 17-1,0 0 1,0-17-16,53-18 15,-53 36 48,0-1-47,0-17-16,0 17 31,-35 18 0,35-35-15,0 35-1,0-18-15,-18-17 16,18 17-16,-17 1 16,-19-36-1,19 17 1,17 19 109</inkml:trace>
  <inkml:trace contextRef="#ctx0" brushRef="#br0" timeOffset="12902.7285">6332 9349 0,'18'0'141,"17"0"-126,-17 0 1,17 0-16,-35 35 78,0-17-78,18-18 16,17-36-1,-17 19-15,-1 17 16,19 0 31,-19 0-47,19 0 78</inkml:trace>
  <inkml:trace contextRef="#ctx0" brushRef="#br0" timeOffset="37930.3313">6332 7849 0,'0'36'172,"0"-19"-157,0 1 1,0 17 0,0-17-1,0 17 32,0-17-47,0-1 16,0 19-1,0-19-15,0 19 16,0-19 15,0 18 16,0-17-31,0 0 15,0 17 16,0-17-31,0 17 46,0-17-46,0 17-1,0-18 17,0 1-17,0 17 1,0-17 31,0 17-47,0-17 15,0 17 1,0-17 0,0-1 109</inkml:trace>
  <inkml:trace contextRef="#ctx0" brushRef="#br0" timeOffset="40434.3638">6279 9895 0,'0'36'203,"0"-19"-203,0 36 16,0-35-16,0 17 31,0-17-31,0 17 47,0-17-31,0-1-1,0 19 1,0-19 0,0 19-1,0-19 17,0 1-17,0 17 1,0-17-1,0 17 48,0-17-63,0 17 31,0-17 63,0-1-78</inkml:trace>
  <inkml:trace contextRef="#ctx0" brushRef="#br0" timeOffset="43113.8055">6297 11448 0,'0'35'204,"0"-17"-204,0 70 15,0-35 1,0-18 15,0 0-15,0-17-1,0 17 17,0-17-32,0 17 15,0-17 16,0-1-15,0 19 109,0-19 172,0 19-297,0-19 16,0 1 46,0 17-62,0-17 16,0 17-1,0-17 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05T08:44:01.236"/>
    </inkml:context>
    <inkml:brush xml:id="br0">
      <inkml:brushProperty name="width" value="0.05292" units="cm"/>
      <inkml:brushProperty name="height" value="0.05292" units="cm"/>
      <inkml:brushProperty name="color" value="#FF0000"/>
    </inkml:brush>
  </inkml:definitions>
  <inkml:trace contextRef="#ctx0" brushRef="#br0">19456 7832 0,'-36'0'32,"19"0"-17,-1 0 1,-35 17-1,36-17 1,-142 106 0,88-71 15,-35 89-15,54-36-1,-1-17 1,35-18-1,-17 35 1,17-35 0,18 88-1,0-106 1,0 53 0,0-70-1,88 88 1,-35 0-1,88 17 1,-88-52 0,-18-54 15,-17 1-31,0-1 16,-1-17-16,1 0 31,35 0 0,0 0-31,35 0 16,18 0-1,-53 0 1,88 0 0,-88 0-1,88 0 1,-71-17-1,72-18 1,-125 17 15,89-35-15,-35-18 0,52-87-1,-35 52 1,71-53-1,-124 89 1,1 17 0,-36 17-1,0 1 1,0 17 0,0-17-1,-18 0 1,-17 17-1,-18-17 1,0 0 15,-18-1-31,36 19 16,-36-18-16,54 17 16,-54 0-1,18 1 1,18 17-16,-18 0 15,-35-18-15,17 18 16,36-18 0,-35 18-1,34-17-15,1 17 16,17 0 0,18-18-1</inkml:trace>
  <inkml:trace contextRef="#ctx0" brushRef="#br0" timeOffset="2661.584">14711 10178 0,'0'0'0,"-18"0"16,1 0-1,-19 0 1,19 0 0,-1 0-1,-17 0-15,17 0 32,-17 0-32,0 0 31,17 0-16,-17 0-15,-1 0 32,19 0-17,-19 0 17,19 0-17,-19 0-15,36 17 31,-17-17-31,-18 0 16,17 36 0,0-36-1,1 17 1,-19 1-16,1-18 16,35 17 15,-18 1-31,18 0 31,-17-18-15,17 17-16,-18 36 31,18 35-15,0-52-16,0-19 31,0 19-31,35-1 15,-35-17-15,36 17 32,-36 0-32,0-17 15,17 17 1,-17-17 15,0-1-31,36 19 16,-36-1-1,0-17 1,17 17 15,19 0-15,-36-17 0,35-1-1,0-17 1,0 18-1,-17 0 1,35-18 0,-53 17-1,18-17 1,-1 0 0,1 0-1,0 0 1,17 0 15,-18 0-15,19 0-1,-1 0-15,0 0 16,18 0-16,-35 0 16,35 0-1,-18 0 1,0 0-16,18 0 15,-35 0-15,52 0 16,-34-17 0,-19 17-1,1 0-15,17-18 16,-17 18 0,-18-18-1,35 1-15,0-1 31,-35 0-31,18-17 32,53-18-17,-54 36 1,54-54 0,-36 53-1,53-52 1,-35 35-1,0-18 1,-35 35 0,-1-17-1,-17-1 1,36-34 0,-36 35-1,0 17 1,0-17-16,0 17 31,0 0-31,0 1 16,-36-1-1,19 18 1,-1 0 0,0 0-1,1 0 1,-54 0-1,36-17-15,-36 17 16,36 0 0,-18 0-1,-35 0-15,35 0 16,-35 0 15,70 0-31,-17 0 16,0 0-16,-36 0 15,18 0 17,36 0-1,-1 0-15</inkml:trace>
  <inkml:trace contextRef="#ctx0" brushRef="#br0" timeOffset="4904.7072">7885 8749 0,'-36'0'31,"-17"35"0,18 0-15,-35 18-16,-19 0 15,-34 35 1,35 1-16,52-54 16,-17 106 15,36-106-16,-1 36 1,18-36-16,0 18 16,0 0-16,0 0 15,0-18 1,0 0 0,0-17-16,18 0 15,-1-1 1,1-17-16,-18 36 31,18-36-31,17 17 16,0 1-16,-17-18 15,17 0 1,1 35 0,52-35-1,18 18 1,-36-18-16,71 0 31,-70 0-31,35 0 16,-18-18-16,18 1 15,-53-1 1,-1 0 0,-16 18-16,-1 0 15,-17 0-15,17-17 31,0 17-31,18-18 16,-18 18 0,36-18-1,0 1 1,-36-1 0,35-17-1,1-18 1,-36 35-16,0-17 15,1 0 1,17-1 0,0-16-16,17-1 15,-17 0-15,53-36 16,-71 54 0,36-35-1,-71 52-15,35 18 16,-35-18-1,0 1 1,0-1-16,18 0 31,-1 18-31,-17-17 16,0-1 0,0 1 15,0-19-16,0 19 1,0-1 0,-17 0-1,-36-35 1,0 53 0,0-35-1,-18 0 1,-17 35-1,0 0 1,-141 0 0,105 0-1,-211 18 1,194-18 15,-18 52-15,106-34-16,-17-18 15,17 18-15,17-18 16,1 0 0,35 17-1,-17-17 1,17 18 0,-36-18-16,19 0 62</inkml:trace>
  <inkml:trace contextRef="#ctx0" brushRef="#br0" timeOffset="19900.8423">16245 9031 0,'36'0'125,"-19"0"-110,19 0 1,-19 0-1,19 0 1,87-35 0,-88 17-1,18 18-15,0-17 16,-35 17-16,17-18 16,-17 18-1,-1 0 1,1-18-1,0 18 1,52 0 0,-52-17-1,52 17 1,-34 0 15,-1 0-15,-17 0-1,17-18 1,-18 18 0,54 0-1,-36 0 1,-17 0 0,17 0-1,0-18 1,-17 18-16,53 0 15,-36 0 1,-17 0-16,17 0 16,-18 0-1,19 0 1,-19 0-16,19 0 31,-19 0-15,1 0-1,17 0 1,-17 0 0</inkml:trace>
  <inkml:trace contextRef="#ctx0" brushRef="#br0" timeOffset="21711.7068">18521 10918 0,'53'0'140,"-36"0"-124,54-17 0,-36-1-1,0 18 1,36-17-16,-53 17 15,35 0-15,17-18 16,1 0 0,-18 18-1,0-17-15,17-1 16,1 18 0,-1-18-16,18 1 15,1-1 1,158-17-1,-142 0 17,-16 35-32,158-71 15,-106 36 1,-88 35 0,35 0-1,106-53 1,-71 35-1,-35 0 1,-17 1-16,35-1 16,-53 1-16,0-1 15,17 18 1,-17 0 0,-18-18-16,1 18 15</inkml:trace>
  <inkml:trace contextRef="#ctx0" brushRef="#br0" timeOffset="23209.4306">17604 8890 0,'53'0'78,"-36"0"-62,18 0-1,1 0 1,-19 0-1,19 0-15,-19 0 16,1 0 47,0-18-63</inkml:trace>
  <inkml:trace contextRef="#ctx0" brushRef="#br0" timeOffset="36697.0312">13794 9931 0,'35'0'203,"-17"0"-188,-1 0 1,36 0 0,-35 0-16,35 0 31,17 0-31,36 0 16,-71 17-16,89 1 31,-71-18-16,0 0-15,0 0 32,-18 0-32,88 0 15,-52 0 1,-1 0 0,1 0-1,-53 0-15,34 0 16,19 0 15,-53 0-31,17 0 16,18 0-16,17 0 31,-34 0-15,-19 0-1,1 0 1,0 0 15</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1-09-05T08:43:06.753"/>
    </inkml:context>
    <inkml:brush xml:id="br0">
      <inkml:brushProperty name="width" value="0.05292" units="cm"/>
      <inkml:brushProperty name="height" value="0.05292" units="cm"/>
      <inkml:brushProperty name="color" value="#FF0000"/>
    </inkml:brush>
  </inkml:definitions>
  <inkml:trace contextRef="#ctx0" brushRef="#br0">13970 6350 0,'-18'0'47,"1"0"-31,-1 0 15,0 0-15,1 0-16,-1 0 31,-17 18-15,17 35-1,-17 35 1,0 0-1,-1-35 1,-34 141 0,70-106-1,-35 71 1,35-106 0,-36 0-1,1 0 1,35 17-1,0-52 1,0 88 15,0-71-31,0 53 32,18-53-17,35 18 1,-36-17 15,1-19-15,17 1-16,-35-1 31,18-17-15,17 18-1,-17-18 1,-1 18-1,1-1 1,0-17 0,-1 0-16,1 0 62,35 18-62,0 0 31,-36-18-31,19 0 16,17 0 0,-1 0-1,-34-18 1,17 0 0,1 1-1,17-1-15,-36 0 16,36 18-1,-18-35 1,1 0 0,-1 17-1,18 18 1,-18-17 0,-17-19-1,17 36 1,36-105-1,-36 69 1,-17-17 0,17 18-1,-18 35-15,19-35 16,-36-18 0,17 18-1,1-1 1,0-34-16,17-1 15,-35 18-15,0 18 16,18-71 0,-18 53-1,0-35-15,-18 17 16,18 19 0,0-1-16,-18-18 15,1 53 1,-1-70-1,0 88 48,-17 0-47,17 0-1,-17 0 1,0 0-16,-36-17 15,1 17 1,-1 0 0,-17 0-1,17 0 1,-17 0 0,18 0-1,-18 0 1,-36 0-1,36 0 1,70 0 0,1 0 15</inkml:trace>
  <inkml:trace contextRef="#ctx0" brushRef="#br0" timeOffset="2654.858">16739 8467 0,'0'0'0,"-35"0"15,17 0 1,-17-18 0,0 18-1,-53 0 1,52-18-1,-17 18 1,18 0 0,-53 0-1,53 18 1,-89 53 0,89-36 15,0 18-31,-18 0 15,35-18-15,-17 36 32,-18 17-17,35-53-15,1 18 32,17-18-32,-36 18 15,36-18 1,0 18-1,-35 0 1,35-35 0,0 17-16,0 0 15,0-17 1,0 17 15,0 1-31,18 17 16,17-18-16,-35-18 31,18-17-31,-18 36 16,35-36 31,-35 17-32,18-17 1,-1 0-16,1 0 15,-1 18 48,1-18-47,0 0-1,17 0 1,0 18-1,-17-18 1,17 0-16,-17 0 31,35 0-15,-36 0 0,19 0-1,-19 0 1,19 0-16,-19 0 15,1 0 1,17 0 0,-17 0-1,17 0 1,-17 0 0,-1 0 15,1 0-16,17 0-15,1 0 16,34 0 0,-35 0 15,18 0-15,-35 0-1,17 0-15,18-36 16,-35 36-1,88-17 1,-53-1 0,-36 18-16,36-18 31,-18 18-31,54-52 16,-89 34-16,52 0 31,-16-17-31,-1 0 15,36-1-15,52-52 32,-70 18-17,0-1 1,-35 18 0,17-17-1,0 17-15,-17 17 16,-1-16-16,1-19 15,0 36 1,-18-1 0,0 1-16,0 0 15,17 0 1,-17-18-16,0 17 16,0 19 15,-17 17 78,-1-18-93,-17 0-1,17 18 1,-17 0-16,-36 0 16,18 0-1,-17 0 1,34 0-16,1 0 16,-18 0-1,18 0-15,0 0 16,-36 0-1,-17 0 1,17 0 0,19 0 15,16 0-15,-17 0-16,36 0 15,-36 0-15,0 0 16,35 0-1,1 18 1,-19-18-16,19 0 16,-19 0-1,19 0-15,-19 0 16,1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spcBef>
                <a:spcPct val="0"/>
              </a:spcBef>
              <a:buFontTx/>
              <a:buNone/>
              <a:defRPr sz="1200">
                <a:latin typeface="Arial" charset="0"/>
                <a:ea typeface="宋体" pitchFamily="2" charset="-122"/>
              </a:defRPr>
            </a:lvl1pPr>
          </a:lstStyle>
          <a:p>
            <a:pPr>
              <a:defRPr/>
            </a:pPr>
            <a:r>
              <a:rPr lang="en-US" altLang="zh-CN"/>
              <a:t>电机与控制</a:t>
            </a:r>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spcBef>
                <a:spcPct val="0"/>
              </a:spcBef>
              <a:buFontTx/>
              <a:buNone/>
              <a:defRPr sz="1200">
                <a:latin typeface="Arial" charset="0"/>
                <a:ea typeface="宋体" pitchFamily="2" charset="-122"/>
              </a:defRPr>
            </a:lvl1pPr>
          </a:lstStyle>
          <a:p>
            <a:pPr>
              <a:defRPr/>
            </a:pPr>
            <a:endParaRPr lang="en-US" altLang="zh-CN"/>
          </a:p>
        </p:txBody>
      </p:sp>
      <p:sp>
        <p:nvSpPr>
          <p:cNvPr id="880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spcBef>
                <a:spcPct val="0"/>
              </a:spcBef>
              <a:buFontTx/>
              <a:buNone/>
              <a:defRPr sz="1200">
                <a:latin typeface="Arial" charset="0"/>
                <a:ea typeface="宋体" pitchFamily="2" charset="-122"/>
              </a:defRPr>
            </a:lvl1pPr>
          </a:lstStyle>
          <a:p>
            <a:pPr>
              <a:defRPr/>
            </a:pPr>
            <a:endParaRPr lang="en-US" altLang="zh-CN"/>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54D4794E-3601-4918-A48F-409A31F0AD24}" type="slidenum">
              <a:rPr lang="en-US" altLang="zh-CN"/>
              <a:pPr>
                <a:defRPr/>
              </a:pPr>
              <a:t>‹#›</a:t>
            </a:fld>
            <a:endParaRPr lang="en-US" altLang="zh-CN"/>
          </a:p>
        </p:txBody>
      </p:sp>
    </p:spTree>
    <p:extLst>
      <p:ext uri="{BB962C8B-B14F-4D97-AF65-F5344CB8AC3E}">
        <p14:creationId xmlns:p14="http://schemas.microsoft.com/office/powerpoint/2010/main" val="1823366583"/>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54D4794E-3601-4918-A48F-409A31F0AD24}" type="slidenum">
              <a:rPr lang="en-US" altLang="zh-CN" smtClean="0"/>
              <a:pPr>
                <a:defRPr/>
              </a:pPr>
              <a:t>1</a:t>
            </a:fld>
            <a:endParaRPr lang="en-US" altLang="zh-CN"/>
          </a:p>
        </p:txBody>
      </p:sp>
    </p:spTree>
    <p:extLst>
      <p:ext uri="{BB962C8B-B14F-4D97-AF65-F5344CB8AC3E}">
        <p14:creationId xmlns:p14="http://schemas.microsoft.com/office/powerpoint/2010/main" val="2948405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54D4794E-3601-4918-A48F-409A31F0AD24}" type="slidenum">
              <a:rPr lang="en-US" altLang="zh-CN" smtClean="0"/>
              <a:pPr>
                <a:defRPr/>
              </a:pPr>
              <a:t>26</a:t>
            </a:fld>
            <a:endParaRPr lang="en-US" altLang="zh-CN"/>
          </a:p>
        </p:txBody>
      </p:sp>
    </p:spTree>
    <p:extLst>
      <p:ext uri="{BB962C8B-B14F-4D97-AF65-F5344CB8AC3E}">
        <p14:creationId xmlns:p14="http://schemas.microsoft.com/office/powerpoint/2010/main" val="2081760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b="1" dirty="0" smtClean="0">
                <a:latin typeface="仿宋_GB2312" pitchFamily="49" charset="-122"/>
                <a:ea typeface="仿宋_GB2312" pitchFamily="49" charset="-122"/>
                <a:cs typeface="Times New Roman" pitchFamily="18" charset="0"/>
              </a:rPr>
              <a:t>Y</a:t>
            </a:r>
            <a:r>
              <a:rPr kumimoji="1" lang="zh-CN" altLang="en-US" sz="1200" b="1" dirty="0" smtClean="0">
                <a:latin typeface="仿宋_GB2312" pitchFamily="49" charset="-122"/>
                <a:ea typeface="仿宋_GB2312" pitchFamily="49" charset="-122"/>
                <a:cs typeface="Times New Roman" pitchFamily="18" charset="0"/>
              </a:rPr>
              <a:t>连接时，其相电压等于线电压</a:t>
            </a:r>
            <a:r>
              <a:rPr kumimoji="1" lang="en-US" altLang="zh-CN" sz="1200" b="1" dirty="0" smtClean="0">
                <a:latin typeface="仿宋_GB2312" pitchFamily="49" charset="-122"/>
                <a:ea typeface="仿宋_GB2312" pitchFamily="49" charset="-122"/>
                <a:cs typeface="Times New Roman" pitchFamily="18" charset="0"/>
              </a:rPr>
              <a:t>/1.732</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54D4794E-3601-4918-A48F-409A31F0AD24}" type="slidenum">
              <a:rPr lang="en-US" altLang="zh-CN" smtClean="0"/>
              <a:pPr>
                <a:defRPr/>
              </a:pPr>
              <a:t>33</a:t>
            </a:fld>
            <a:endParaRPr lang="en-US" altLang="zh-CN"/>
          </a:p>
        </p:txBody>
      </p:sp>
    </p:spTree>
    <p:extLst>
      <p:ext uri="{BB962C8B-B14F-4D97-AF65-F5344CB8AC3E}">
        <p14:creationId xmlns:p14="http://schemas.microsoft.com/office/powerpoint/2010/main" val="13604681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电流是直接启动得</a:t>
            </a:r>
            <a:r>
              <a:rPr lang="en-US" altLang="zh-CN" dirty="0" smtClean="0"/>
              <a:t>1/3</a:t>
            </a:r>
            <a:r>
              <a:rPr lang="zh-CN" altLang="en-US" dirty="0" smtClean="0"/>
              <a:t>，见教材</a:t>
            </a:r>
            <a:r>
              <a:rPr lang="en-US" altLang="zh-CN" dirty="0" err="1" smtClean="0"/>
              <a:t>p38</a:t>
            </a:r>
            <a:r>
              <a:rPr lang="zh-CN" altLang="en-US" dirty="0" smtClean="0"/>
              <a:t>；每一相阻抗不变原则，求Ｉ</a:t>
            </a:r>
            <a:r>
              <a:rPr lang="zh-CN" altLang="en-US" baseline="-25000" dirty="0" smtClean="0"/>
              <a:t>Ａ</a:t>
            </a:r>
            <a:r>
              <a:rPr lang="zh-CN" altLang="en-US" dirty="0" smtClean="0"/>
              <a:t>和Ｉ</a:t>
            </a:r>
            <a:r>
              <a:rPr lang="zh-CN" altLang="en-US" baseline="-25000" dirty="0" smtClean="0"/>
              <a:t>Ａ</a:t>
            </a:r>
            <a:r>
              <a:rPr lang="zh-CN" altLang="en-US" dirty="0" smtClean="0"/>
              <a:t>‘</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54D4794E-3601-4918-A48F-409A31F0AD24}" type="slidenum">
              <a:rPr lang="en-US" altLang="zh-CN" smtClean="0"/>
              <a:pPr>
                <a:defRPr/>
              </a:pPr>
              <a:t>34</a:t>
            </a:fld>
            <a:endParaRPr lang="en-US" altLang="zh-CN"/>
          </a:p>
        </p:txBody>
      </p:sp>
    </p:spTree>
    <p:extLst>
      <p:ext uri="{BB962C8B-B14F-4D97-AF65-F5344CB8AC3E}">
        <p14:creationId xmlns:p14="http://schemas.microsoft.com/office/powerpoint/2010/main" val="2849715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额定电压换成</a:t>
            </a:r>
            <a:r>
              <a:rPr lang="en-US" altLang="zh-CN" dirty="0" err="1" smtClean="0"/>
              <a:t>0.9U</a:t>
            </a:r>
            <a:r>
              <a:rPr lang="en-US" altLang="zh-CN" baseline="-25000" dirty="0" err="1" smtClean="0"/>
              <a:t>N</a:t>
            </a:r>
            <a:r>
              <a:rPr lang="zh-CN" altLang="en-US" dirty="0" smtClean="0"/>
              <a:t>，其功率</a:t>
            </a:r>
            <a:r>
              <a:rPr lang="en-US" altLang="zh-CN" dirty="0" smtClean="0"/>
              <a:t>P=U</a:t>
            </a:r>
            <a:r>
              <a:rPr lang="en-US" altLang="zh-CN" baseline="30000" dirty="0" smtClean="0"/>
              <a:t>2</a:t>
            </a:r>
            <a:r>
              <a:rPr lang="en-US" altLang="zh-CN" dirty="0" smtClean="0"/>
              <a:t>/R</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54D4794E-3601-4918-A48F-409A31F0AD24}" type="slidenum">
              <a:rPr lang="en-US" altLang="zh-CN" smtClean="0"/>
              <a:pPr>
                <a:defRPr/>
              </a:pPr>
              <a:t>38</a:t>
            </a:fld>
            <a:endParaRPr lang="en-US" altLang="zh-CN"/>
          </a:p>
        </p:txBody>
      </p:sp>
    </p:spTree>
    <p:extLst>
      <p:ext uri="{BB962C8B-B14F-4D97-AF65-F5344CB8AC3E}">
        <p14:creationId xmlns:p14="http://schemas.microsoft.com/office/powerpoint/2010/main" val="182326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ChangeArrowheads="1" noTextEdit="1"/>
          </p:cNvSpPr>
          <p:nvPr>
            <p:ph type="sldImg" idx="4294967295"/>
          </p:nvPr>
        </p:nvSpPr>
        <p:spPr>
          <a:ln/>
        </p:spPr>
      </p:sp>
      <p:sp>
        <p:nvSpPr>
          <p:cNvPr id="53251" name="备注占位符 2"/>
          <p:cNvSpPr>
            <a:spLocks noGrp="1" noChangeArrowheads="1"/>
          </p:cNvSpPr>
          <p:nvPr>
            <p:ph type="body" idx="4294967295"/>
          </p:nvPr>
        </p:nvSpPr>
        <p:spPr/>
        <p:txBody>
          <a:bodyPr>
            <a:prstTxWarp prst="textNoShape">
              <a:avLst/>
            </a:prstTxWarp>
          </a:bodyPr>
          <a:lstStyle/>
          <a:p>
            <a:endParaRPr lang="zh-CN" altLang="en-US" dirty="0" smtClean="0"/>
          </a:p>
        </p:txBody>
      </p:sp>
      <p:sp>
        <p:nvSpPr>
          <p:cNvPr id="5325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lvl1pPr>
              <a:defRPr sz="3200">
                <a:solidFill>
                  <a:srgbClr val="000000"/>
                </a:solidFill>
                <a:latin typeface="Times New Roman" panose="02020603050405020304" pitchFamily="18" charset="0"/>
                <a:ea typeface="宋体" panose="02010600030101010101" pitchFamily="2" charset="-122"/>
              </a:defRPr>
            </a:lvl1pPr>
            <a:lvl2pPr marL="742950" indent="-285750">
              <a:defRPr sz="3200">
                <a:solidFill>
                  <a:srgbClr val="000000"/>
                </a:solidFill>
                <a:latin typeface="Times New Roman" panose="02020603050405020304" pitchFamily="18" charset="0"/>
                <a:ea typeface="宋体" panose="02010600030101010101" pitchFamily="2" charset="-122"/>
              </a:defRPr>
            </a:lvl2pPr>
            <a:lvl3pPr marL="1143000" indent="-228600">
              <a:defRPr sz="3200">
                <a:solidFill>
                  <a:srgbClr val="000000"/>
                </a:solidFill>
                <a:latin typeface="Times New Roman" panose="02020603050405020304" pitchFamily="18" charset="0"/>
                <a:ea typeface="宋体" panose="02010600030101010101" pitchFamily="2" charset="-122"/>
              </a:defRPr>
            </a:lvl3pPr>
            <a:lvl4pPr marL="1600200" indent="-228600">
              <a:defRPr sz="3200">
                <a:solidFill>
                  <a:srgbClr val="000000"/>
                </a:solidFill>
                <a:latin typeface="Times New Roman" panose="02020603050405020304" pitchFamily="18" charset="0"/>
                <a:ea typeface="宋体" panose="02010600030101010101" pitchFamily="2" charset="-122"/>
              </a:defRPr>
            </a:lvl4pPr>
            <a:lvl5pPr marL="2057400" indent="-228600">
              <a:defRPr sz="3200">
                <a:solidFill>
                  <a:srgbClr val="000000"/>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3200">
                <a:solidFill>
                  <a:srgbClr val="000000"/>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3200">
                <a:solidFill>
                  <a:srgbClr val="000000"/>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3200">
                <a:solidFill>
                  <a:srgbClr val="000000"/>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3200">
                <a:solidFill>
                  <a:srgbClr val="000000"/>
                </a:solidFill>
                <a:latin typeface="Times New Roman" panose="02020603050405020304" pitchFamily="18" charset="0"/>
                <a:ea typeface="宋体" panose="02010600030101010101" pitchFamily="2" charset="-122"/>
              </a:defRPr>
            </a:lvl9pPr>
          </a:lstStyle>
          <a:p>
            <a:fld id="{87BCD8BB-2D64-41E9-A271-047B5081527E}" type="slidenum">
              <a:rPr kumimoji="0" lang="en-US" altLang="zh-CN" sz="1200" smtClean="0">
                <a:solidFill>
                  <a:schemeClr val="tx1"/>
                </a:solidFill>
              </a:rPr>
              <a:pPr/>
              <a:t>45</a:t>
            </a:fld>
            <a:endParaRPr kumimoji="0" lang="en-US" altLang="zh-CN" sz="1200" smtClean="0">
              <a:solidFill>
                <a:schemeClr val="tx1"/>
              </a:solidFill>
            </a:endParaRPr>
          </a:p>
        </p:txBody>
      </p:sp>
    </p:spTree>
    <p:extLst>
      <p:ext uri="{BB962C8B-B14F-4D97-AF65-F5344CB8AC3E}">
        <p14:creationId xmlns:p14="http://schemas.microsoft.com/office/powerpoint/2010/main" val="3475933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由于相对速度很大，因而转子感应电流很大。通常在回路里串电阻，防止电流过大。</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54D4794E-3601-4918-A48F-409A31F0AD24}" type="slidenum">
              <a:rPr lang="en-US" altLang="zh-CN" smtClean="0"/>
              <a:pPr>
                <a:defRPr/>
              </a:pPr>
              <a:t>56</a:t>
            </a:fld>
            <a:endParaRPr lang="en-US" altLang="zh-CN"/>
          </a:p>
        </p:txBody>
      </p:sp>
    </p:spTree>
    <p:extLst>
      <p:ext uri="{BB962C8B-B14F-4D97-AF65-F5344CB8AC3E}">
        <p14:creationId xmlns:p14="http://schemas.microsoft.com/office/powerpoint/2010/main" val="23202674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低速旋转的磁场</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54D4794E-3601-4918-A48F-409A31F0AD24}" type="slidenum">
              <a:rPr lang="en-US" altLang="zh-CN" smtClean="0"/>
              <a:pPr>
                <a:defRPr/>
              </a:pPr>
              <a:t>57</a:t>
            </a:fld>
            <a:endParaRPr lang="en-US" altLang="zh-CN"/>
          </a:p>
        </p:txBody>
      </p:sp>
    </p:spTree>
    <p:extLst>
      <p:ext uri="{BB962C8B-B14F-4D97-AF65-F5344CB8AC3E}">
        <p14:creationId xmlns:p14="http://schemas.microsoft.com/office/powerpoint/2010/main" val="1361558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延时实践长，有</a:t>
            </a:r>
            <a:r>
              <a:rPr lang="en-US" altLang="zh-CN" dirty="0" smtClean="0"/>
              <a:t>0.4-60</a:t>
            </a:r>
            <a:r>
              <a:rPr lang="zh-CN" altLang="en-US" dirty="0" smtClean="0"/>
              <a:t>秒和</a:t>
            </a:r>
            <a:r>
              <a:rPr lang="en-US" altLang="zh-CN" dirty="0" smtClean="0"/>
              <a:t>0.4-180</a:t>
            </a:r>
            <a:r>
              <a:rPr lang="zh-CN" altLang="en-US" dirty="0" smtClean="0"/>
              <a:t>秒两种</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54D4794E-3601-4918-A48F-409A31F0AD24}" type="slidenum">
              <a:rPr lang="en-US" altLang="zh-CN" smtClean="0"/>
              <a:pPr>
                <a:defRPr/>
              </a:pPr>
              <a:t>65</a:t>
            </a:fld>
            <a:endParaRPr lang="en-US" altLang="zh-CN"/>
          </a:p>
        </p:txBody>
      </p:sp>
    </p:spTree>
    <p:extLst>
      <p:ext uri="{BB962C8B-B14F-4D97-AF65-F5344CB8AC3E}">
        <p14:creationId xmlns:p14="http://schemas.microsoft.com/office/powerpoint/2010/main" val="3924817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有一位老师因为长期紧张，压力比较大，出现了失语的症状，无法说话，医生看到这种情况后叹了口气说，主要是营养不良造成的，在进食一周的牛奶米饭后才恢复正常。浙大人依然保持严谨作风，联合上海电机厂（</a:t>
            </a:r>
            <a:r>
              <a:rPr lang="en-US" altLang="zh-CN" dirty="0" smtClean="0"/>
              <a:t>1.2</a:t>
            </a:r>
            <a:r>
              <a:rPr lang="zh-CN" altLang="en-US" dirty="0" smtClean="0"/>
              <a:t>万</a:t>
            </a:r>
            <a:r>
              <a:rPr lang="en-US" altLang="zh-CN" dirty="0" smtClean="0"/>
              <a:t>kW</a:t>
            </a:r>
            <a:r>
              <a:rPr lang="zh-CN" altLang="en-US" dirty="0" smtClean="0"/>
              <a:t>）、萧山电机厂（</a:t>
            </a:r>
            <a:r>
              <a:rPr lang="en-US" altLang="zh-CN" dirty="0" err="1" smtClean="0"/>
              <a:t>3000kW</a:t>
            </a:r>
            <a:r>
              <a:rPr lang="zh-CN" altLang="en-US" dirty="0" smtClean="0"/>
              <a:t>）完成了双水内冷的研发。</a:t>
            </a:r>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54D4794E-3601-4918-A48F-409A31F0AD24}" type="slidenum">
              <a:rPr lang="en-US" altLang="zh-CN" smtClean="0"/>
              <a:pPr>
                <a:defRPr/>
              </a:pPr>
              <a:t>2</a:t>
            </a:fld>
            <a:endParaRPr lang="en-US" altLang="zh-CN"/>
          </a:p>
        </p:txBody>
      </p:sp>
    </p:spTree>
    <p:extLst>
      <p:ext uri="{BB962C8B-B14F-4D97-AF65-F5344CB8AC3E}">
        <p14:creationId xmlns:p14="http://schemas.microsoft.com/office/powerpoint/2010/main" val="41980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应用初期故障屡有发生，第一机械部和水电部有人提出不要再造双水内冷汽轮发电机，甚至主张拆除已安装试运行的机组。南市电厂为了双水内冷汽轮发电机在运行实验中不断改进而得到完善，与上海电机厂进行了密切合作。针对线圈漏水、拐脚断裂、铁质金属锈蚀、腐蚀物阻塞空心导线等问题，上海电机厂成立了</a:t>
            </a:r>
            <a:r>
              <a:rPr lang="en-US" altLang="zh-CN" dirty="0" smtClean="0"/>
              <a:t>12</a:t>
            </a:r>
            <a:r>
              <a:rPr lang="zh-CN" altLang="en-US" dirty="0" smtClean="0"/>
              <a:t>个攻关小组，到</a:t>
            </a:r>
            <a:r>
              <a:rPr lang="en-US" altLang="zh-CN" dirty="0" smtClean="0"/>
              <a:t>1963</a:t>
            </a:r>
            <a:r>
              <a:rPr lang="zh-CN" altLang="en-US" dirty="0" smtClean="0"/>
              <a:t>年上述存在的问题基本解决。当双水内冷汽轮发电机在运行中暴露出大量问题，正处于夭折边缘的时候，上海电机厂不断得到中央领导同志的关怀。从</a:t>
            </a:r>
            <a:r>
              <a:rPr lang="en-US" altLang="zh-CN" dirty="0" smtClean="0"/>
              <a:t>1958</a:t>
            </a:r>
            <a:r>
              <a:rPr lang="zh-CN" altLang="en-US" dirty="0" smtClean="0"/>
              <a:t>年</a:t>
            </a:r>
            <a:r>
              <a:rPr lang="en-US" altLang="zh-CN" dirty="0" smtClean="0"/>
              <a:t>10</a:t>
            </a:r>
            <a:r>
              <a:rPr lang="zh-CN" altLang="en-US" dirty="0" smtClean="0"/>
              <a:t>月～</a:t>
            </a:r>
            <a:r>
              <a:rPr lang="en-US" altLang="zh-CN" dirty="0" smtClean="0"/>
              <a:t>1961</a:t>
            </a:r>
            <a:r>
              <a:rPr lang="zh-CN" altLang="en-US" dirty="0" smtClean="0"/>
              <a:t>年</a:t>
            </a:r>
            <a:r>
              <a:rPr lang="en-US" altLang="zh-CN" dirty="0" smtClean="0"/>
              <a:t>5</a:t>
            </a:r>
            <a:r>
              <a:rPr lang="zh-CN" altLang="en-US" dirty="0" smtClean="0"/>
              <a:t>月，先后有毛泽东、刘少奇、朱德、陈云、邓小平、宋庆龄、胡耀邦、彭真、贺龙、罗荣桓、聂荣臻、李富春等党和国家领导人到上海电机厂视察，给试制人员以巨大鼓舞。</a:t>
            </a:r>
            <a:r>
              <a:rPr lang="en-US" altLang="zh-CN" dirty="0" smtClean="0"/>
              <a:t>1963</a:t>
            </a:r>
            <a:r>
              <a:rPr lang="zh-CN" altLang="en-US" dirty="0" smtClean="0"/>
              <a:t>年，双水内冷汽轮发电机在电厂运行的可靠性达到空冷发电机的运行水平</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54D4794E-3601-4918-A48F-409A31F0AD24}" type="slidenum">
              <a:rPr lang="en-US" altLang="zh-CN" smtClean="0"/>
              <a:pPr>
                <a:defRPr/>
              </a:pPr>
              <a:t>3</a:t>
            </a:fld>
            <a:endParaRPr lang="en-US" altLang="zh-CN"/>
          </a:p>
        </p:txBody>
      </p:sp>
    </p:spTree>
    <p:extLst>
      <p:ext uri="{BB962C8B-B14F-4D97-AF65-F5344CB8AC3E}">
        <p14:creationId xmlns:p14="http://schemas.microsoft.com/office/powerpoint/2010/main" val="29533320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同步电机优点：在同样的重量和体积下能输出更高的功率和扭矩。同理在相同的功率和扭矩情况下，它的重量和体积小。此外，永磁同步电机还拥有噪音较小的特点。</a:t>
            </a:r>
          </a:p>
          <a:p>
            <a:r>
              <a:rPr lang="zh-CN" altLang="en-US" dirty="0" smtClean="0"/>
              <a:t>缺点：永磁体依赖稀土，造价高；在高温之类的恶劣环境下容易退磁。</a:t>
            </a:r>
          </a:p>
          <a:p>
            <a:r>
              <a:rPr lang="zh-CN" altLang="en-US" dirty="0" smtClean="0"/>
              <a:t>异步电机：成本十分低廉，工艺简单、运行可靠、维修方便等特点，能够在复杂的工作环境中工作，也对周围工作温度的大幅度变化有比较强的适应能力。</a:t>
            </a:r>
          </a:p>
          <a:p>
            <a:r>
              <a:rPr lang="zh-CN" altLang="en-US" dirty="0" smtClean="0"/>
              <a:t>但在同样的功率和扭矩下，异步电机所需要的体积和重量要远大于永磁同步电机。</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54D4794E-3601-4918-A48F-409A31F0AD24}" type="slidenum">
              <a:rPr lang="en-US" altLang="zh-CN" smtClean="0"/>
              <a:pPr>
                <a:defRPr/>
              </a:pPr>
              <a:t>5</a:t>
            </a:fld>
            <a:endParaRPr lang="en-US" altLang="zh-CN"/>
          </a:p>
        </p:txBody>
      </p:sp>
    </p:spTree>
    <p:extLst>
      <p:ext uri="{BB962C8B-B14F-4D97-AF65-F5344CB8AC3E}">
        <p14:creationId xmlns:p14="http://schemas.microsoft.com/office/powerpoint/2010/main" val="25898910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常规的是三根线，六个头；</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54D4794E-3601-4918-A48F-409A31F0AD24}" type="slidenum">
              <a:rPr lang="en-US" altLang="zh-CN" smtClean="0"/>
              <a:pPr>
                <a:defRPr/>
              </a:pPr>
              <a:t>8</a:t>
            </a:fld>
            <a:endParaRPr lang="en-US" altLang="zh-CN"/>
          </a:p>
        </p:txBody>
      </p:sp>
    </p:spTree>
    <p:extLst>
      <p:ext uri="{BB962C8B-B14F-4D97-AF65-F5344CB8AC3E}">
        <p14:creationId xmlns:p14="http://schemas.microsoft.com/office/powerpoint/2010/main" val="31045233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转子电流频率取决于磁场转速与转子转速的差。</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54D4794E-3601-4918-A48F-409A31F0AD24}" type="slidenum">
              <a:rPr lang="en-US" altLang="zh-CN" smtClean="0"/>
              <a:pPr>
                <a:defRPr/>
              </a:pPr>
              <a:t>19</a:t>
            </a:fld>
            <a:endParaRPr lang="en-US" altLang="zh-CN"/>
          </a:p>
        </p:txBody>
      </p:sp>
    </p:spTree>
    <p:extLst>
      <p:ext uri="{BB962C8B-B14F-4D97-AF65-F5344CB8AC3E}">
        <p14:creationId xmlns:p14="http://schemas.microsoft.com/office/powerpoint/2010/main" val="499821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54D4794E-3601-4918-A48F-409A31F0AD24}" type="slidenum">
              <a:rPr lang="en-US" altLang="zh-CN" smtClean="0"/>
              <a:pPr>
                <a:defRPr/>
              </a:pPr>
              <a:t>20</a:t>
            </a:fld>
            <a:endParaRPr lang="en-US" altLang="zh-CN"/>
          </a:p>
        </p:txBody>
      </p:sp>
    </p:spTree>
    <p:extLst>
      <p:ext uri="{BB962C8B-B14F-4D97-AF65-F5344CB8AC3E}">
        <p14:creationId xmlns:p14="http://schemas.microsoft.com/office/powerpoint/2010/main" val="2233558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R2</a:t>
            </a:r>
            <a:r>
              <a:rPr lang="zh-CN" altLang="en-US" dirty="0" smtClean="0"/>
              <a:t>与</a:t>
            </a:r>
            <a:r>
              <a:rPr lang="en-US" altLang="zh-CN" dirty="0" err="1" smtClean="0"/>
              <a:t>X2</a:t>
            </a:r>
            <a:r>
              <a:rPr lang="zh-CN" altLang="en-US" dirty="0" smtClean="0"/>
              <a:t>相差</a:t>
            </a:r>
            <a:r>
              <a:rPr lang="en-US" altLang="zh-CN" dirty="0" smtClean="0"/>
              <a:t>90</a:t>
            </a:r>
            <a:r>
              <a:rPr lang="zh-CN" altLang="en-US" dirty="0" smtClean="0"/>
              <a:t>度相位</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54D4794E-3601-4918-A48F-409A31F0AD24}" type="slidenum">
              <a:rPr lang="en-US" altLang="zh-CN" smtClean="0"/>
              <a:pPr>
                <a:defRPr/>
              </a:pPr>
              <a:t>21</a:t>
            </a:fld>
            <a:endParaRPr lang="en-US" altLang="zh-CN"/>
          </a:p>
        </p:txBody>
      </p:sp>
    </p:spTree>
    <p:extLst>
      <p:ext uri="{BB962C8B-B14F-4D97-AF65-F5344CB8AC3E}">
        <p14:creationId xmlns:p14="http://schemas.microsoft.com/office/powerpoint/2010/main" val="2839939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charset="0"/>
                <a:ea typeface="宋体" pitchFamily="2" charset="-122"/>
                <a:cs typeface="+mn-cs"/>
              </a:rPr>
              <a:t>系统的功率因数是整个电力系统有功功率和视在功率的比值，电路的功率因数、线路的功率因数、电机的功率因数等也相同。</a:t>
            </a:r>
          </a:p>
          <a:p>
            <a:r>
              <a:rPr lang="zh-CN" altLang="en-US" sz="1200" b="0" i="0" kern="1200" dirty="0" smtClean="0">
                <a:solidFill>
                  <a:schemeClr val="tx1"/>
                </a:solidFill>
                <a:effectLst/>
                <a:latin typeface="Arial" charset="0"/>
                <a:ea typeface="宋体" pitchFamily="2" charset="-122"/>
                <a:cs typeface="+mn-cs"/>
              </a:rPr>
              <a:t>在交流电路中，功率因数定义为有功功率与视在功率的比值，即</a:t>
            </a:r>
            <a:r>
              <a:rPr lang="en-US" altLang="zh-CN" sz="1200" b="0" i="0" kern="1200" dirty="0" smtClean="0">
                <a:solidFill>
                  <a:schemeClr val="tx1"/>
                </a:solidFill>
                <a:effectLst/>
                <a:latin typeface="Arial" charset="0"/>
                <a:ea typeface="宋体" pitchFamily="2" charset="-122"/>
                <a:cs typeface="+mn-cs"/>
              </a:rPr>
              <a:t>COS∮</a:t>
            </a:r>
            <a:r>
              <a:rPr lang="zh-CN" altLang="en-US" sz="1200" b="0" i="0" kern="1200" dirty="0" smtClean="0">
                <a:solidFill>
                  <a:schemeClr val="tx1"/>
                </a:solidFill>
                <a:effectLst/>
                <a:latin typeface="Arial" charset="0"/>
                <a:ea typeface="宋体" pitchFamily="2" charset="-122"/>
                <a:cs typeface="+mn-cs"/>
              </a:rPr>
              <a:t>＝</a:t>
            </a:r>
            <a:r>
              <a:rPr lang="en-US" altLang="zh-CN" sz="1200" b="0" i="0" kern="1200" dirty="0" smtClean="0">
                <a:solidFill>
                  <a:schemeClr val="tx1"/>
                </a:solidFill>
                <a:effectLst/>
                <a:latin typeface="Arial" charset="0"/>
                <a:ea typeface="宋体" pitchFamily="2" charset="-122"/>
                <a:cs typeface="+mn-cs"/>
              </a:rPr>
              <a:t>P/S</a:t>
            </a:r>
            <a:r>
              <a:rPr lang="zh-CN" altLang="en-US" sz="1200" b="0" i="0" kern="1200" dirty="0" smtClean="0">
                <a:solidFill>
                  <a:schemeClr val="tx1"/>
                </a:solidFill>
                <a:effectLst/>
                <a:latin typeface="Arial" charset="0"/>
                <a:ea typeface="宋体" pitchFamily="2" charset="-122"/>
                <a:cs typeface="+mn-cs"/>
              </a:rPr>
              <a:t>，在正弦电路中，功率因数由电压与电流之间的相位差</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角决定，用</a:t>
            </a:r>
            <a:r>
              <a:rPr lang="en-US" altLang="zh-CN" sz="1200" b="0" i="0" kern="1200" dirty="0" smtClean="0">
                <a:solidFill>
                  <a:schemeClr val="tx1"/>
                </a:solidFill>
                <a:effectLst/>
                <a:latin typeface="Arial" charset="0"/>
                <a:ea typeface="宋体" pitchFamily="2" charset="-122"/>
                <a:cs typeface="+mn-cs"/>
              </a:rPr>
              <a:t>COS∮</a:t>
            </a:r>
            <a:r>
              <a:rPr lang="zh-CN" altLang="en-US" sz="1200" b="0" i="0" kern="1200" dirty="0" smtClean="0">
                <a:solidFill>
                  <a:schemeClr val="tx1"/>
                </a:solidFill>
                <a:effectLst/>
                <a:latin typeface="Arial" charset="0"/>
                <a:ea typeface="宋体" pitchFamily="2" charset="-122"/>
                <a:cs typeface="+mn-cs"/>
              </a:rPr>
              <a:t>表示，在数值上等于有功功率和视在功率之比，或电阻与阻抗之比。 在此情况下，单相正弦电路中，功率因数有明确的物理意义，它就是电压和电流之间的相角差的余弦值。</a:t>
            </a:r>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54D4794E-3601-4918-A48F-409A31F0AD24}" type="slidenum">
              <a:rPr lang="en-US" altLang="zh-CN" smtClean="0"/>
              <a:pPr>
                <a:defRPr/>
              </a:pPr>
              <a:t>22</a:t>
            </a:fld>
            <a:endParaRPr lang="en-US" altLang="zh-CN"/>
          </a:p>
        </p:txBody>
      </p:sp>
    </p:spTree>
    <p:extLst>
      <p:ext uri="{BB962C8B-B14F-4D97-AF65-F5344CB8AC3E}">
        <p14:creationId xmlns:p14="http://schemas.microsoft.com/office/powerpoint/2010/main" val="3688622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77328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8153165" y="6268157"/>
            <a:ext cx="683096" cy="476250"/>
          </a:xfrm>
          <a:prstGeom prst="rect">
            <a:avLst/>
          </a:prstGeom>
          <a:ln/>
        </p:spPr>
        <p:txBody>
          <a:bodyPr/>
          <a:lstStyle>
            <a:lvl1pPr>
              <a:defRPr/>
            </a:lvl1pPr>
          </a:lstStyle>
          <a:p>
            <a:pPr>
              <a:defRPr/>
            </a:pPr>
            <a:fld id="{72900809-1729-49AB-88E8-8EE947F878C8}" type="slidenum">
              <a:rPr lang="en-US" altLang="zh-CN"/>
              <a:pPr>
                <a:defRPr/>
              </a:pPr>
              <a:t>‹#›</a:t>
            </a:fld>
            <a:endParaRPr lang="en-US" altLang="zh-CN"/>
          </a:p>
        </p:txBody>
      </p:sp>
    </p:spTree>
    <p:extLst>
      <p:ext uri="{BB962C8B-B14F-4D97-AF65-F5344CB8AC3E}">
        <p14:creationId xmlns:p14="http://schemas.microsoft.com/office/powerpoint/2010/main" val="97054606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838868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3552005"/>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7739904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714689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3" name="直接连接符 2"/>
          <p:cNvCxnSpPr/>
          <p:nvPr userDrawn="1"/>
        </p:nvCxnSpPr>
        <p:spPr bwMode="auto">
          <a:xfrm>
            <a:off x="467544" y="980728"/>
            <a:ext cx="8424936" cy="0"/>
          </a:xfrm>
          <a:prstGeom prst="line">
            <a:avLst/>
          </a:prstGeom>
          <a:noFill/>
          <a:ln w="41275" cap="flat" cmpd="sng" algn="ctr">
            <a:solidFill>
              <a:srgbClr val="FF0000"/>
            </a:solidFill>
            <a:prstDash val="solid"/>
            <a:round/>
            <a:headEnd type="none" w="med" len="med"/>
            <a:tailEnd type="none" w="med" len="med"/>
          </a:ln>
          <a:effectLst/>
        </p:spPr>
      </p:cxnSp>
    </p:spTree>
  </p:cSld>
  <p:clrMap bg1="lt1" tx1="dk1" bg2="lt2" tx2="dk2" accent1="accent1" accent2="accent2" accent3="accent3" accent4="accent4" accent5="accent5" accent6="accent6" hlink="hlink" folHlink="folHlink"/>
  <p:sldLayoutIdLst>
    <p:sldLayoutId id="2147483651" r:id="rId1"/>
    <p:sldLayoutId id="2147483652" r:id="rId2"/>
    <p:sldLayoutId id="2147483655" r:id="rId3"/>
    <p:sldLayoutId id="2147483656" r:id="rId4"/>
    <p:sldLayoutId id="2147483657" r:id="rId5"/>
    <p:sldLayoutId id="2147483658" r:id="rId6"/>
  </p:sldLayoutIdLst>
  <p:transition/>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image" Target="../media/image18.jpeg"/><Relationship Id="rId7" Type="http://schemas.openxmlformats.org/officeDocument/2006/relationships/image" Target="../media/image16.wmf"/><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5.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7.wmf"/></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21.jpeg"/><Relationship Id="rId5" Type="http://schemas.openxmlformats.org/officeDocument/2006/relationships/image" Target="../media/image22.wmf"/><Relationship Id="rId4" Type="http://schemas.openxmlformats.org/officeDocument/2006/relationships/oleObject" Target="../embeddings/oleObject7.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24.wmf"/></Relationships>
</file>

<file path=ppt/slides/_rels/slide16.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4.xml"/><Relationship Id="rId1" Type="http://schemas.openxmlformats.org/officeDocument/2006/relationships/vmlDrawing" Target="../drawings/vmlDrawing5.vml"/><Relationship Id="rId6" Type="http://schemas.openxmlformats.org/officeDocument/2006/relationships/image" Target="../media/image26.wmf"/><Relationship Id="rId11" Type="http://schemas.openxmlformats.org/officeDocument/2006/relationships/image" Target="../media/image29.jpeg"/><Relationship Id="rId5" Type="http://schemas.openxmlformats.org/officeDocument/2006/relationships/oleObject" Target="../embeddings/oleObject10.bin"/><Relationship Id="rId10" Type="http://schemas.openxmlformats.org/officeDocument/2006/relationships/image" Target="../media/image28.wmf"/><Relationship Id="rId4" Type="http://schemas.openxmlformats.org/officeDocument/2006/relationships/image" Target="../media/image25.wmf"/><Relationship Id="rId9"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image" Target="../media/image33.wmf"/><Relationship Id="rId13" Type="http://schemas.openxmlformats.org/officeDocument/2006/relationships/oleObject" Target="../embeddings/oleObject18.bin"/><Relationship Id="rId18" Type="http://schemas.openxmlformats.org/officeDocument/2006/relationships/oleObject" Target="../embeddings/oleObject22.bin"/><Relationship Id="rId3" Type="http://schemas.openxmlformats.org/officeDocument/2006/relationships/oleObject" Target="../embeddings/oleObject13.bin"/><Relationship Id="rId21" Type="http://schemas.openxmlformats.org/officeDocument/2006/relationships/oleObject" Target="../embeddings/oleObject25.bin"/><Relationship Id="rId7" Type="http://schemas.openxmlformats.org/officeDocument/2006/relationships/oleObject" Target="../embeddings/oleObject15.bin"/><Relationship Id="rId12" Type="http://schemas.openxmlformats.org/officeDocument/2006/relationships/image" Target="../media/image35.wmf"/><Relationship Id="rId17" Type="http://schemas.openxmlformats.org/officeDocument/2006/relationships/oleObject" Target="../embeddings/oleObject21.bin"/><Relationship Id="rId2" Type="http://schemas.openxmlformats.org/officeDocument/2006/relationships/slideLayout" Target="../slideLayouts/slideLayout4.xml"/><Relationship Id="rId16" Type="http://schemas.openxmlformats.org/officeDocument/2006/relationships/oleObject" Target="../embeddings/oleObject20.bin"/><Relationship Id="rId20" Type="http://schemas.openxmlformats.org/officeDocument/2006/relationships/oleObject" Target="../embeddings/oleObject24.bin"/><Relationship Id="rId1" Type="http://schemas.openxmlformats.org/officeDocument/2006/relationships/vmlDrawing" Target="../drawings/vmlDrawing6.vml"/><Relationship Id="rId6" Type="http://schemas.openxmlformats.org/officeDocument/2006/relationships/image" Target="../media/image32.wmf"/><Relationship Id="rId11" Type="http://schemas.openxmlformats.org/officeDocument/2006/relationships/oleObject" Target="../embeddings/oleObject17.bin"/><Relationship Id="rId5" Type="http://schemas.openxmlformats.org/officeDocument/2006/relationships/oleObject" Target="../embeddings/oleObject14.bin"/><Relationship Id="rId15" Type="http://schemas.openxmlformats.org/officeDocument/2006/relationships/oleObject" Target="../embeddings/oleObject19.bin"/><Relationship Id="rId10" Type="http://schemas.openxmlformats.org/officeDocument/2006/relationships/image" Target="../media/image34.wmf"/><Relationship Id="rId19" Type="http://schemas.openxmlformats.org/officeDocument/2006/relationships/oleObject" Target="../embeddings/oleObject23.bin"/><Relationship Id="rId4" Type="http://schemas.openxmlformats.org/officeDocument/2006/relationships/image" Target="../media/image31.wmf"/><Relationship Id="rId9" Type="http://schemas.openxmlformats.org/officeDocument/2006/relationships/oleObject" Target="../embeddings/oleObject16.bin"/><Relationship Id="rId14" Type="http://schemas.openxmlformats.org/officeDocument/2006/relationships/image" Target="../media/image36.w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38.wmf"/><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27.bin"/><Relationship Id="rId5" Type="http://schemas.openxmlformats.org/officeDocument/2006/relationships/image" Target="../media/image37.wmf"/><Relationship Id="rId4" Type="http://schemas.openxmlformats.org/officeDocument/2006/relationships/oleObject" Target="../embeddings/oleObject26.bin"/></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notesSlide" Target="../notesSlides/notesSlide7.xml"/><Relationship Id="rId7" Type="http://schemas.openxmlformats.org/officeDocument/2006/relationships/image" Target="../media/image40.wmf"/><Relationship Id="rId12" Type="http://schemas.openxmlformats.org/officeDocument/2006/relationships/oleObject" Target="../embeddings/oleObject32.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29.bin"/><Relationship Id="rId11" Type="http://schemas.openxmlformats.org/officeDocument/2006/relationships/image" Target="../media/image42.wmf"/><Relationship Id="rId5" Type="http://schemas.openxmlformats.org/officeDocument/2006/relationships/image" Target="../media/image39.wmf"/><Relationship Id="rId10" Type="http://schemas.openxmlformats.org/officeDocument/2006/relationships/oleObject" Target="../embeddings/oleObject31.bin"/><Relationship Id="rId4" Type="http://schemas.openxmlformats.org/officeDocument/2006/relationships/oleObject" Target="../embeddings/oleObject28.bin"/><Relationship Id="rId9" Type="http://schemas.openxmlformats.org/officeDocument/2006/relationships/image" Target="../media/image41.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8.xml"/><Relationship Id="rId7" Type="http://schemas.openxmlformats.org/officeDocument/2006/relationships/image" Target="../media/image44.wmf"/><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oleObject" Target="../embeddings/oleObject34.bin"/><Relationship Id="rId11" Type="http://schemas.openxmlformats.org/officeDocument/2006/relationships/image" Target="../media/image46.wmf"/><Relationship Id="rId5" Type="http://schemas.openxmlformats.org/officeDocument/2006/relationships/image" Target="../media/image43.wmf"/><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45.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48.jpeg"/><Relationship Id="rId5" Type="http://schemas.openxmlformats.org/officeDocument/2006/relationships/image" Target="../media/image47.wmf"/><Relationship Id="rId4" Type="http://schemas.openxmlformats.org/officeDocument/2006/relationships/oleObject" Target="../embeddings/oleObject37.bin"/></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oleObject" Target="../embeddings/oleObject38.bin"/><Relationship Id="rId7" Type="http://schemas.openxmlformats.org/officeDocument/2006/relationships/image" Target="../media/image51.png"/><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50.wmf"/><Relationship Id="rId5" Type="http://schemas.openxmlformats.org/officeDocument/2006/relationships/oleObject" Target="../embeddings/oleObject39.bin"/><Relationship Id="rId4" Type="http://schemas.openxmlformats.org/officeDocument/2006/relationships/image" Target="../media/image49.wmf"/><Relationship Id="rId9" Type="http://schemas.openxmlformats.org/officeDocument/2006/relationships/image" Target="../media/image53.emf"/></Relationships>
</file>

<file path=ppt/slides/_rels/slide2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8" Type="http://schemas.openxmlformats.org/officeDocument/2006/relationships/image" Target="../media/image57.wmf"/><Relationship Id="rId3" Type="http://schemas.openxmlformats.org/officeDocument/2006/relationships/oleObject" Target="../embeddings/oleObject40.bin"/><Relationship Id="rId7" Type="http://schemas.openxmlformats.org/officeDocument/2006/relationships/oleObject" Target="../embeddings/oleObject42.bin"/><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56.wmf"/><Relationship Id="rId5" Type="http://schemas.openxmlformats.org/officeDocument/2006/relationships/oleObject" Target="../embeddings/oleObject41.bin"/><Relationship Id="rId4" Type="http://schemas.openxmlformats.org/officeDocument/2006/relationships/image" Target="../media/image55.wmf"/><Relationship Id="rId9" Type="http://schemas.openxmlformats.org/officeDocument/2006/relationships/oleObject" Target="../embeddings/oleObject43.bin"/></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notesSlide" Target="../notesSlides/notesSlide10.xml"/><Relationship Id="rId7" Type="http://schemas.openxmlformats.org/officeDocument/2006/relationships/image" Target="../media/image59.wmf"/><Relationship Id="rId12" Type="http://schemas.openxmlformats.org/officeDocument/2006/relationships/image" Target="../media/image61.wmf"/><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oleObject" Target="../embeddings/oleObject45.bin"/><Relationship Id="rId11" Type="http://schemas.openxmlformats.org/officeDocument/2006/relationships/oleObject" Target="../embeddings/oleObject47.bin"/><Relationship Id="rId5" Type="http://schemas.openxmlformats.org/officeDocument/2006/relationships/image" Target="../media/image58.wmf"/><Relationship Id="rId10" Type="http://schemas.openxmlformats.org/officeDocument/2006/relationships/image" Target="../media/image62.emf"/><Relationship Id="rId4" Type="http://schemas.openxmlformats.org/officeDocument/2006/relationships/oleObject" Target="../embeddings/oleObject44.bin"/><Relationship Id="rId9" Type="http://schemas.openxmlformats.org/officeDocument/2006/relationships/image" Target="../media/image60.wmf"/></Relationships>
</file>

<file path=ppt/slides/_rels/slide27.xml.rels><?xml version="1.0" encoding="UTF-8" standalone="yes"?>
<Relationships xmlns="http://schemas.openxmlformats.org/package/2006/relationships"><Relationship Id="rId3" Type="http://schemas.openxmlformats.org/officeDocument/2006/relationships/image" Target="../media/image63.jpeg"/><Relationship Id="rId7" Type="http://schemas.openxmlformats.org/officeDocument/2006/relationships/image" Target="../media/image65.emf"/><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image" Target="../media/image61.wmf"/><Relationship Id="rId5" Type="http://schemas.openxmlformats.org/officeDocument/2006/relationships/oleObject" Target="../embeddings/oleObject47.bin"/><Relationship Id="rId4" Type="http://schemas.openxmlformats.org/officeDocument/2006/relationships/image" Target="../media/image64.jpe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48.bin"/><Relationship Id="rId2" Type="http://schemas.openxmlformats.org/officeDocument/2006/relationships/slideLayout" Target="../slideLayouts/slideLayout4.xml"/><Relationship Id="rId1" Type="http://schemas.openxmlformats.org/officeDocument/2006/relationships/vmlDrawing" Target="../drawings/vmlDrawing15.vml"/><Relationship Id="rId6" Type="http://schemas.openxmlformats.org/officeDocument/2006/relationships/image" Target="../media/image67.wmf"/><Relationship Id="rId5" Type="http://schemas.openxmlformats.org/officeDocument/2006/relationships/oleObject" Target="../embeddings/oleObject49.bin"/><Relationship Id="rId4" Type="http://schemas.openxmlformats.org/officeDocument/2006/relationships/image" Target="../media/image66.wmf"/></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1.xml"/><Relationship Id="rId4" Type="http://schemas.openxmlformats.org/officeDocument/2006/relationships/image" Target="../media/image70.jpe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notesSlide" Target="../notesSlides/notesSlide11.xml"/><Relationship Id="rId7" Type="http://schemas.openxmlformats.org/officeDocument/2006/relationships/image" Target="../media/image74.wmf"/><Relationship Id="rId2" Type="http://schemas.openxmlformats.org/officeDocument/2006/relationships/slideLayout" Target="../slideLayouts/slideLayout4.xml"/><Relationship Id="rId1" Type="http://schemas.openxmlformats.org/officeDocument/2006/relationships/vmlDrawing" Target="../drawings/vmlDrawing16.vml"/><Relationship Id="rId6" Type="http://schemas.openxmlformats.org/officeDocument/2006/relationships/oleObject" Target="../embeddings/oleObject51.bin"/><Relationship Id="rId5" Type="http://schemas.openxmlformats.org/officeDocument/2006/relationships/image" Target="../media/image73.wmf"/><Relationship Id="rId4" Type="http://schemas.openxmlformats.org/officeDocument/2006/relationships/oleObject" Target="../embeddings/oleObject50.bin"/><Relationship Id="rId9" Type="http://schemas.openxmlformats.org/officeDocument/2006/relationships/image" Target="../media/image75.wmf"/></Relationships>
</file>

<file path=ppt/slides/_rels/slide34.xml.rels><?xml version="1.0" encoding="UTF-8" standalone="yes"?>
<Relationships xmlns="http://schemas.openxmlformats.org/package/2006/relationships"><Relationship Id="rId8" Type="http://schemas.openxmlformats.org/officeDocument/2006/relationships/customXml" Target="../ink/ink1.xml"/><Relationship Id="rId3" Type="http://schemas.openxmlformats.org/officeDocument/2006/relationships/notesSlide" Target="../notesSlides/notesSlide12.xml"/><Relationship Id="rId7" Type="http://schemas.openxmlformats.org/officeDocument/2006/relationships/image" Target="../media/image77.png"/><Relationship Id="rId2" Type="http://schemas.openxmlformats.org/officeDocument/2006/relationships/slideLayout" Target="../slideLayouts/slideLayout1.xml"/><Relationship Id="rId1" Type="http://schemas.openxmlformats.org/officeDocument/2006/relationships/vmlDrawing" Target="../drawings/vmlDrawing17.vml"/><Relationship Id="rId6" Type="http://schemas.openxmlformats.org/officeDocument/2006/relationships/image" Target="../media/image76.wmf"/><Relationship Id="rId5" Type="http://schemas.openxmlformats.org/officeDocument/2006/relationships/oleObject" Target="../embeddings/oleObject53.bin"/><Relationship Id="rId4" Type="http://schemas.openxmlformats.org/officeDocument/2006/relationships/image" Target="../media/image77.jpeg"/><Relationship Id="rId9" Type="http://schemas.openxmlformats.org/officeDocument/2006/relationships/image" Target="../media/image78.emf"/></Relationships>
</file>

<file path=ppt/slides/_rels/slide35.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79.jpeg"/><Relationship Id="rId1" Type="http://schemas.openxmlformats.org/officeDocument/2006/relationships/slideLayout" Target="../slideLayouts/slideLayout4.xml"/><Relationship Id="rId4" Type="http://schemas.openxmlformats.org/officeDocument/2006/relationships/image" Target="../media/image65.emf"/></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eg"/><Relationship Id="rId1" Type="http://schemas.openxmlformats.org/officeDocument/2006/relationships/slideLayout" Target="../slideLayouts/slideLayout4.xml"/><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65.emf"/></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com&amp;app=2002&amp;size=f9999,10000&amp;q=a80&amp;n=0&amp;g=0n&amp;fmt=jpe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file:///E:\photo\650kW\650%20kW&#29031;&#29255;\kk%202020-09-22%2015-11-55~10.mp4" TargetMode="External"/><Relationship Id="rId1" Type="http://schemas.microsoft.com/office/2007/relationships/media" Target="file:///E:\photo\650kW\650%20kW&#29031;&#29255;\kk%202020-09-22%2015-11-55~10.mp4" TargetMode="External"/><Relationship Id="rId5" Type="http://schemas.openxmlformats.org/officeDocument/2006/relationships/image" Target="../media/image86.png"/><Relationship Id="rId4" Type="http://schemas.openxmlformats.org/officeDocument/2006/relationships/chart" Target="../charts/char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4.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109.jpeg"/><Relationship Id="rId5" Type="http://schemas.openxmlformats.org/officeDocument/2006/relationships/image" Target="../media/image107.wmf"/><Relationship Id="rId4" Type="http://schemas.openxmlformats.org/officeDocument/2006/relationships/oleObject" Target="../embeddings/oleObject54.bin"/></Relationships>
</file>

<file path=ppt/slides/_rels/slide59.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9.jpeg"/></Relationships>
</file>

<file path=ppt/slides/_rels/slide66.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55.bin"/><Relationship Id="rId7" Type="http://schemas.openxmlformats.org/officeDocument/2006/relationships/image" Target="../media/image113.emf"/><Relationship Id="rId2" Type="http://schemas.openxmlformats.org/officeDocument/2006/relationships/slideLayout" Target="../slideLayouts/slideLayout4.xml"/><Relationship Id="rId1" Type="http://schemas.openxmlformats.org/officeDocument/2006/relationships/vmlDrawing" Target="../drawings/vmlDrawing19.vml"/><Relationship Id="rId6" Type="http://schemas.openxmlformats.org/officeDocument/2006/relationships/customXml" Target="../ink/ink2.xml"/><Relationship Id="rId5" Type="http://schemas.openxmlformats.org/officeDocument/2006/relationships/image" Target="../media/image125.jpeg"/><Relationship Id="rId4" Type="http://schemas.openxmlformats.org/officeDocument/2006/relationships/image" Target="../media/image124.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56.bin"/><Relationship Id="rId7" Type="http://schemas.openxmlformats.org/officeDocument/2006/relationships/image" Target="../media/image1150.emf"/><Relationship Id="rId2" Type="http://schemas.openxmlformats.org/officeDocument/2006/relationships/slideLayout" Target="../slideLayouts/slideLayout4.xml"/><Relationship Id="rId1" Type="http://schemas.openxmlformats.org/officeDocument/2006/relationships/vmlDrawing" Target="../drawings/vmlDrawing20.vml"/><Relationship Id="rId6" Type="http://schemas.openxmlformats.org/officeDocument/2006/relationships/customXml" Target="../ink/ink3.xml"/><Relationship Id="rId5" Type="http://schemas.openxmlformats.org/officeDocument/2006/relationships/image" Target="../media/image125.jpeg"/><Relationship Id="rId4" Type="http://schemas.openxmlformats.org/officeDocument/2006/relationships/image" Target="../media/image126.emf"/></Relationships>
</file>

<file path=ppt/slides/_rels/slide72.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30.jpeg"/><Relationship Id="rId2" Type="http://schemas.openxmlformats.org/officeDocument/2006/relationships/image" Target="../media/image129.jpeg"/><Relationship Id="rId1" Type="http://schemas.openxmlformats.org/officeDocument/2006/relationships/slideLayout" Target="../slideLayouts/slideLayout4.xml"/><Relationship Id="rId4" Type="http://schemas.openxmlformats.org/officeDocument/2006/relationships/image" Target="../media/image127.jpeg"/></Relationships>
</file>

<file path=ppt/slides/_rels/slide77.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jpe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14.jpe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image" Target="../media/image13.wmf"/><Relationship Id="rId5" Type="http://schemas.openxmlformats.org/officeDocument/2006/relationships/oleObject" Target="../embeddings/oleObject2.bin"/><Relationship Id="rId4" Type="http://schemas.openxmlformats.org/officeDocument/2006/relationships/image" Target="../media/image1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灯片编号占位符 5"/>
          <p:cNvSpPr>
            <a:spLocks noGrp="1"/>
          </p:cNvSpPr>
          <p:nvPr>
            <p:ph type="sldNum" sz="quarter" idx="4294967295"/>
          </p:nvPr>
        </p:nvSpPr>
        <p:spPr>
          <a:xfrm>
            <a:off x="8353598" y="6237312"/>
            <a:ext cx="395064"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fld id="{C8E5CCB0-ECB2-4CB7-95C4-B2DA3EF71AF4}" type="slidenum">
              <a:rPr lang="en-US" altLang="zh-CN" sz="1400"/>
              <a:pPr>
                <a:spcBef>
                  <a:spcPct val="0"/>
                </a:spcBef>
                <a:buFontTx/>
                <a:buNone/>
              </a:pPr>
              <a:t>1</a:t>
            </a:fld>
            <a:endParaRPr lang="en-US" altLang="zh-CN" sz="1400"/>
          </a:p>
        </p:txBody>
      </p:sp>
      <p:sp>
        <p:nvSpPr>
          <p:cNvPr id="3075" name="Text Box 28"/>
          <p:cNvSpPr txBox="1">
            <a:spLocks noChangeArrowheads="1"/>
          </p:cNvSpPr>
          <p:nvPr/>
        </p:nvSpPr>
        <p:spPr bwMode="auto">
          <a:xfrm>
            <a:off x="539750" y="188640"/>
            <a:ext cx="8208912" cy="646331"/>
          </a:xfrm>
          <a:prstGeom prst="rect">
            <a:avLst/>
          </a:prstGeom>
          <a:noFill/>
          <a:ln>
            <a:noFill/>
          </a:ln>
          <a:effectLst>
            <a:prstShdw prst="shdw17" dist="17961" dir="2700000">
              <a:srgbClr val="7A8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zh-CN" altLang="zh-CN" sz="3600" b="1" dirty="0">
                <a:latin typeface="隶书" pitchFamily="49" charset="-122"/>
                <a:ea typeface="隶书" pitchFamily="49" charset="-122"/>
              </a:rPr>
              <a:t>第</a:t>
            </a:r>
            <a:r>
              <a:rPr kumimoji="1" lang="en-US" altLang="zh-CN" sz="3600" b="1" dirty="0">
                <a:latin typeface="隶书" pitchFamily="49" charset="-122"/>
                <a:ea typeface="隶书" pitchFamily="49" charset="-122"/>
              </a:rPr>
              <a:t>2</a:t>
            </a:r>
            <a:r>
              <a:rPr kumimoji="1" lang="zh-CN" altLang="zh-CN" sz="3600" b="1" dirty="0">
                <a:latin typeface="隶书" pitchFamily="49" charset="-122"/>
                <a:ea typeface="隶书" pitchFamily="49" charset="-122"/>
              </a:rPr>
              <a:t>章</a:t>
            </a:r>
            <a:r>
              <a:rPr kumimoji="1" lang="zh-CN" altLang="en-US" sz="3600" b="1" dirty="0">
                <a:latin typeface="隶书" pitchFamily="49" charset="-122"/>
                <a:ea typeface="隶书" pitchFamily="49" charset="-122"/>
              </a:rPr>
              <a:t>  三相异步电动机</a:t>
            </a:r>
            <a:r>
              <a:rPr kumimoji="1" lang="zh-CN" altLang="en-US" sz="3600" b="1" dirty="0" smtClean="0">
                <a:latin typeface="隶书" pitchFamily="49" charset="-122"/>
                <a:ea typeface="隶书" pitchFamily="49" charset="-122"/>
              </a:rPr>
              <a:t>及其拖动</a:t>
            </a:r>
            <a:r>
              <a:rPr kumimoji="1" lang="zh-CN" altLang="en-US" sz="3600" b="1" dirty="0">
                <a:latin typeface="隶书" pitchFamily="49" charset="-122"/>
                <a:ea typeface="隶书" pitchFamily="49" charset="-122"/>
              </a:rPr>
              <a:t>控制</a:t>
            </a:r>
          </a:p>
        </p:txBody>
      </p:sp>
      <p:sp>
        <p:nvSpPr>
          <p:cNvPr id="3078" name="Rectangle 36"/>
          <p:cNvSpPr>
            <a:spLocks noChangeArrowheads="1"/>
          </p:cNvSpPr>
          <p:nvPr/>
        </p:nvSpPr>
        <p:spPr bwMode="auto">
          <a:xfrm>
            <a:off x="251520" y="1753847"/>
            <a:ext cx="8497142" cy="3385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540000">
              <a:spcBef>
                <a:spcPct val="0"/>
              </a:spcBef>
              <a:buClr>
                <a:srgbClr val="FF0000"/>
              </a:buClr>
              <a:buFont typeface="Wingdings" pitchFamily="2" charset="2"/>
              <a:buChar char="l"/>
            </a:pPr>
            <a:r>
              <a:rPr kumimoji="1" lang="en-US" altLang="zh-CN" sz="3600" b="1" dirty="0" smtClean="0">
                <a:solidFill>
                  <a:srgbClr val="FF0000"/>
                </a:solidFill>
                <a:latin typeface="楷体_GB2312" pitchFamily="49" charset="-122"/>
                <a:ea typeface="楷体_GB2312" pitchFamily="49" charset="-122"/>
                <a:sym typeface="Monotype Sorts" pitchFamily="2" charset="2"/>
              </a:rPr>
              <a:t> </a:t>
            </a:r>
            <a:r>
              <a:rPr kumimoji="1" lang="zh-CN" altLang="en-US" sz="3600" b="1" dirty="0" smtClean="0">
                <a:solidFill>
                  <a:srgbClr val="FF0000"/>
                </a:solidFill>
                <a:latin typeface="楷体_GB2312" pitchFamily="49" charset="-122"/>
                <a:ea typeface="楷体_GB2312" pitchFamily="49" charset="-122"/>
                <a:sym typeface="Monotype Sorts" pitchFamily="2" charset="2"/>
              </a:rPr>
              <a:t>本章</a:t>
            </a:r>
            <a:r>
              <a:rPr kumimoji="1" lang="zh-CN" altLang="en-US" sz="3600" b="1" dirty="0" smtClean="0">
                <a:solidFill>
                  <a:srgbClr val="FF0000"/>
                </a:solidFill>
                <a:latin typeface="楷体_GB2312" pitchFamily="49" charset="-122"/>
                <a:ea typeface="楷体_GB2312" pitchFamily="49" charset="-122"/>
              </a:rPr>
              <a:t>重点</a:t>
            </a:r>
            <a:endParaRPr kumimoji="1" lang="en-US" altLang="zh-CN" sz="3600" b="1" dirty="0" smtClean="0">
              <a:latin typeface="楷体_GB2312" pitchFamily="49" charset="-122"/>
              <a:ea typeface="楷体_GB2312" pitchFamily="49" charset="-122"/>
            </a:endParaRPr>
          </a:p>
          <a:p>
            <a:pPr marL="360000" indent="-457200">
              <a:lnSpc>
                <a:spcPct val="150000"/>
              </a:lnSpc>
              <a:spcBef>
                <a:spcPts val="1200"/>
              </a:spcBef>
              <a:buClr>
                <a:schemeClr val="bg1"/>
              </a:buClr>
              <a:buNone/>
            </a:pPr>
            <a:r>
              <a:rPr kumimoji="1" lang="en-US" altLang="zh-CN" sz="2800" b="1" dirty="0" smtClean="0">
                <a:latin typeface="宋体" charset="-122"/>
              </a:rPr>
              <a:t>   1</a:t>
            </a:r>
            <a:r>
              <a:rPr kumimoji="1" lang="en-US" altLang="zh-CN" sz="2800" b="1" dirty="0">
                <a:latin typeface="宋体" charset="-122"/>
              </a:rPr>
              <a:t>. </a:t>
            </a:r>
            <a:r>
              <a:rPr kumimoji="1" lang="zh-CN" altLang="en-US" sz="2800" b="1" dirty="0" smtClean="0">
                <a:latin typeface="宋体" charset="-122"/>
              </a:rPr>
              <a:t>三相异步电机结构及工作</a:t>
            </a:r>
            <a:r>
              <a:rPr kumimoji="1" lang="zh-CN" altLang="en-US" sz="2800" b="1" dirty="0">
                <a:latin typeface="宋体" charset="-122"/>
              </a:rPr>
              <a:t>原理</a:t>
            </a:r>
          </a:p>
          <a:p>
            <a:pPr marL="360000" indent="-457200">
              <a:lnSpc>
                <a:spcPct val="150000"/>
              </a:lnSpc>
              <a:spcBef>
                <a:spcPct val="0"/>
              </a:spcBef>
              <a:buClr>
                <a:schemeClr val="bg1"/>
              </a:buClr>
              <a:buNone/>
            </a:pPr>
            <a:r>
              <a:rPr kumimoji="1" lang="en-US" altLang="zh-CN" sz="2800" b="1" dirty="0" smtClean="0">
                <a:latin typeface="楷体_GB2312" pitchFamily="49" charset="-122"/>
                <a:ea typeface="楷体_GB2312" pitchFamily="49" charset="-122"/>
              </a:rPr>
              <a:t>   2. </a:t>
            </a:r>
            <a:r>
              <a:rPr kumimoji="1" lang="zh-CN" altLang="en-US" sz="2800" b="1" dirty="0" smtClean="0">
                <a:latin typeface="宋体" charset="-122"/>
              </a:rPr>
              <a:t>三相异步电机电路分析及</a:t>
            </a:r>
            <a:r>
              <a:rPr kumimoji="1" lang="zh-CN" altLang="en-US" sz="2800" b="1" dirty="0" smtClean="0">
                <a:latin typeface="楷体_GB2312" pitchFamily="49" charset="-122"/>
                <a:ea typeface="楷体_GB2312" pitchFamily="49" charset="-122"/>
              </a:rPr>
              <a:t>机械特性</a:t>
            </a:r>
            <a:endParaRPr kumimoji="1" lang="zh-CN" altLang="en-US" sz="2800" b="1" dirty="0">
              <a:latin typeface="楷体_GB2312" pitchFamily="49" charset="-122"/>
              <a:ea typeface="楷体_GB2312" pitchFamily="49" charset="-122"/>
            </a:endParaRPr>
          </a:p>
          <a:p>
            <a:pPr marL="360000" indent="-457200">
              <a:lnSpc>
                <a:spcPct val="150000"/>
              </a:lnSpc>
              <a:spcBef>
                <a:spcPct val="0"/>
              </a:spcBef>
              <a:buClr>
                <a:schemeClr val="bg1"/>
              </a:buClr>
              <a:buNone/>
            </a:pPr>
            <a:r>
              <a:rPr kumimoji="1" lang="en-US" altLang="zh-CN" sz="2800" b="1" dirty="0" smtClean="0">
                <a:latin typeface="楷体_GB2312" pitchFamily="49" charset="-122"/>
                <a:ea typeface="楷体_GB2312" pitchFamily="49" charset="-122"/>
              </a:rPr>
              <a:t>   3. </a:t>
            </a:r>
            <a:r>
              <a:rPr kumimoji="1" lang="zh-CN" altLang="en-US" sz="2800" b="1" dirty="0" smtClean="0">
                <a:latin typeface="宋体" charset="-122"/>
              </a:rPr>
              <a:t>三相异步电机</a:t>
            </a:r>
            <a:r>
              <a:rPr kumimoji="1" lang="zh-CN" altLang="en-US" sz="2800" b="1" dirty="0" smtClean="0">
                <a:latin typeface="楷体_GB2312" pitchFamily="49" charset="-122"/>
                <a:ea typeface="楷体_GB2312" pitchFamily="49" charset="-122"/>
              </a:rPr>
              <a:t>启动</a:t>
            </a:r>
            <a:r>
              <a:rPr kumimoji="1" lang="zh-CN" altLang="en-US" sz="2800" b="1" dirty="0">
                <a:latin typeface="楷体_GB2312" pitchFamily="49" charset="-122"/>
                <a:ea typeface="楷体_GB2312" pitchFamily="49" charset="-122"/>
              </a:rPr>
              <a:t>、调速与</a:t>
            </a:r>
            <a:r>
              <a:rPr kumimoji="1" lang="zh-CN" altLang="en-US" sz="2800" b="1" dirty="0" smtClean="0">
                <a:latin typeface="楷体_GB2312" pitchFamily="49" charset="-122"/>
                <a:ea typeface="楷体_GB2312" pitchFamily="49" charset="-122"/>
              </a:rPr>
              <a:t>制动</a:t>
            </a:r>
            <a:endParaRPr kumimoji="1" lang="zh-CN" altLang="en-US" sz="2800" b="1" dirty="0">
              <a:latin typeface="楷体_GB2312" pitchFamily="49" charset="-122"/>
              <a:ea typeface="楷体_GB2312" pitchFamily="49" charset="-122"/>
            </a:endParaRPr>
          </a:p>
          <a:p>
            <a:pPr marL="360000" indent="-457200">
              <a:lnSpc>
                <a:spcPct val="150000"/>
              </a:lnSpc>
              <a:spcBef>
                <a:spcPct val="0"/>
              </a:spcBef>
              <a:buClr>
                <a:schemeClr val="bg1"/>
              </a:buClr>
              <a:buNone/>
            </a:pPr>
            <a:r>
              <a:rPr kumimoji="1" lang="en-US" altLang="zh-CN" sz="2800" b="1" dirty="0" smtClean="0">
                <a:latin typeface="宋体" charset="-122"/>
              </a:rPr>
              <a:t>   4. </a:t>
            </a:r>
            <a:r>
              <a:rPr kumimoji="1" lang="zh-CN" altLang="en-US" sz="2800" b="1" dirty="0" smtClean="0">
                <a:latin typeface="宋体" charset="-122"/>
              </a:rPr>
              <a:t>三相</a:t>
            </a:r>
            <a:r>
              <a:rPr kumimoji="1" lang="zh-CN" altLang="en-US" sz="2800" b="1" dirty="0">
                <a:latin typeface="宋体" charset="-122"/>
              </a:rPr>
              <a:t>异步电机</a:t>
            </a:r>
            <a:r>
              <a:rPr kumimoji="1" lang="zh-CN" altLang="en-US" sz="2800" b="1" dirty="0" smtClean="0">
                <a:latin typeface="宋体" charset="-122"/>
                <a:sym typeface="Wingdings 3" pitchFamily="18" charset="2"/>
              </a:rPr>
              <a:t>常用</a:t>
            </a:r>
            <a:r>
              <a:rPr kumimoji="1" lang="zh-CN" altLang="en-US" sz="2800" b="1" dirty="0">
                <a:latin typeface="宋体" charset="-122"/>
                <a:sym typeface="Wingdings 3" pitchFamily="18" charset="2"/>
              </a:rPr>
              <a:t>驱动控制</a:t>
            </a:r>
            <a:r>
              <a:rPr kumimoji="1" lang="zh-CN" altLang="en-US" sz="2800" b="1" dirty="0" smtClean="0">
                <a:latin typeface="宋体" charset="-122"/>
                <a:sym typeface="Wingdings 3" pitchFamily="18" charset="2"/>
              </a:rPr>
              <a:t>方法</a:t>
            </a:r>
            <a:endParaRPr kumimoji="1" lang="zh-CN" altLang="en-US" sz="2800" b="1" dirty="0">
              <a:latin typeface="楷体_GB2312" pitchFamily="49" charset="-122"/>
              <a:ea typeface="楷体_GB2312" pitchFamily="49"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3"/>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fld id="{7CD3A5F7-5E92-439E-89EB-21D5A960AFBF}" type="slidenum">
              <a:rPr lang="en-US" altLang="zh-CN" sz="1400"/>
              <a:pPr>
                <a:spcBef>
                  <a:spcPct val="0"/>
                </a:spcBef>
                <a:buFontTx/>
                <a:buNone/>
              </a:pPr>
              <a:t>10</a:t>
            </a:fld>
            <a:endParaRPr lang="en-US" altLang="zh-CN" sz="1400"/>
          </a:p>
        </p:txBody>
      </p:sp>
      <p:sp>
        <p:nvSpPr>
          <p:cNvPr id="10243" name="Text Box 5"/>
          <p:cNvSpPr txBox="1">
            <a:spLocks noChangeArrowheads="1"/>
          </p:cNvSpPr>
          <p:nvPr/>
        </p:nvSpPr>
        <p:spPr bwMode="auto">
          <a:xfrm>
            <a:off x="323850" y="3429000"/>
            <a:ext cx="8496300" cy="163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98000" rIns="198000">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just" eaLnBrk="1" hangingPunct="1">
              <a:lnSpc>
                <a:spcPct val="120000"/>
              </a:lnSpc>
              <a:spcBef>
                <a:spcPct val="0"/>
              </a:spcBef>
              <a:buFontTx/>
              <a:buNone/>
            </a:pPr>
            <a:r>
              <a:rPr lang="zh-CN" altLang="en-US" sz="2800" b="1">
                <a:ea typeface="仿宋_GB2312" pitchFamily="49" charset="-122"/>
                <a:cs typeface="Times New Roman" pitchFamily="18" charset="0"/>
              </a:rPr>
              <a:t>将三相异步电动机的三相对称绕组</a:t>
            </a:r>
            <a:r>
              <a:rPr lang="en-US" altLang="zh-CN" sz="2800" b="1">
                <a:ea typeface="仿宋_GB2312" pitchFamily="49" charset="-122"/>
                <a:cs typeface="Times New Roman" pitchFamily="18" charset="0"/>
              </a:rPr>
              <a:t>AX</a:t>
            </a:r>
            <a:r>
              <a:rPr lang="zh-CN" altLang="en-US" sz="2800" b="1">
                <a:ea typeface="仿宋_GB2312" pitchFamily="49" charset="-122"/>
                <a:cs typeface="Times New Roman" pitchFamily="18" charset="0"/>
              </a:rPr>
              <a:t>，</a:t>
            </a:r>
            <a:r>
              <a:rPr lang="en-US" altLang="zh-CN" sz="2800" b="1">
                <a:ea typeface="仿宋_GB2312" pitchFamily="49" charset="-122"/>
                <a:cs typeface="Times New Roman" pitchFamily="18" charset="0"/>
              </a:rPr>
              <a:t>BY</a:t>
            </a:r>
            <a:r>
              <a:rPr lang="zh-CN" altLang="en-US" sz="2800" b="1">
                <a:ea typeface="仿宋_GB2312" pitchFamily="49" charset="-122"/>
                <a:cs typeface="Times New Roman" pitchFamily="18" charset="0"/>
              </a:rPr>
              <a:t>和</a:t>
            </a:r>
            <a:r>
              <a:rPr lang="en-US" altLang="zh-CN" sz="2800" b="1">
                <a:ea typeface="仿宋_GB2312" pitchFamily="49" charset="-122"/>
                <a:cs typeface="Times New Roman" pitchFamily="18" charset="0"/>
              </a:rPr>
              <a:t>CZ</a:t>
            </a:r>
            <a:r>
              <a:rPr lang="zh-CN" altLang="en-US" sz="2800" b="1">
                <a:ea typeface="仿宋_GB2312" pitchFamily="49" charset="-122"/>
                <a:cs typeface="Times New Roman" pitchFamily="18" charset="0"/>
              </a:rPr>
              <a:t>连接成星形，接入三相电源，</a:t>
            </a:r>
            <a:r>
              <a:rPr lang="en-US" altLang="zh-CN" sz="2800" b="1">
                <a:ea typeface="仿宋_GB2312" pitchFamily="49" charset="-122"/>
                <a:cs typeface="Times New Roman" pitchFamily="18" charset="0"/>
              </a:rPr>
              <a:t>AX</a:t>
            </a:r>
            <a:r>
              <a:rPr lang="zh-CN" altLang="en-US" sz="2800" b="1">
                <a:ea typeface="仿宋_GB2312" pitchFamily="49" charset="-122"/>
                <a:cs typeface="Times New Roman" pitchFamily="18" charset="0"/>
              </a:rPr>
              <a:t>，</a:t>
            </a:r>
            <a:r>
              <a:rPr lang="en-US" altLang="zh-CN" sz="2800" b="1">
                <a:ea typeface="仿宋_GB2312" pitchFamily="49" charset="-122"/>
                <a:cs typeface="Times New Roman" pitchFamily="18" charset="0"/>
              </a:rPr>
              <a:t>BY</a:t>
            </a:r>
            <a:r>
              <a:rPr lang="zh-CN" altLang="en-US" sz="2800" b="1">
                <a:ea typeface="仿宋_GB2312" pitchFamily="49" charset="-122"/>
                <a:cs typeface="Times New Roman" pitchFamily="18" charset="0"/>
              </a:rPr>
              <a:t>和</a:t>
            </a:r>
            <a:r>
              <a:rPr lang="en-US" altLang="zh-CN" sz="2800" b="1">
                <a:ea typeface="仿宋_GB2312" pitchFamily="49" charset="-122"/>
                <a:cs typeface="Times New Roman" pitchFamily="18" charset="0"/>
              </a:rPr>
              <a:t>CZ</a:t>
            </a:r>
            <a:r>
              <a:rPr lang="zh-CN" altLang="en-US" sz="2800" b="1">
                <a:ea typeface="仿宋_GB2312" pitchFamily="49" charset="-122"/>
                <a:cs typeface="Times New Roman" pitchFamily="18" charset="0"/>
              </a:rPr>
              <a:t>中便通入了三相对称电流。 </a:t>
            </a:r>
          </a:p>
        </p:txBody>
      </p:sp>
      <p:pic>
        <p:nvPicPr>
          <p:cNvPr id="10244" name="Picture 11" descr="绘图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041722"/>
            <a:ext cx="5868987" cy="2357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15"/>
          <p:cNvSpPr>
            <a:spLocks noChangeArrowheads="1"/>
          </p:cNvSpPr>
          <p:nvPr/>
        </p:nvSpPr>
        <p:spPr bwMode="auto">
          <a:xfrm>
            <a:off x="0" y="2963863"/>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10246" name="Rectangle 16"/>
          <p:cNvSpPr>
            <a:spLocks noChangeArrowheads="1"/>
          </p:cNvSpPr>
          <p:nvPr/>
        </p:nvSpPr>
        <p:spPr bwMode="auto">
          <a:xfrm>
            <a:off x="0" y="3192463"/>
            <a:ext cx="5969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en-US" altLang="zh-CN" sz="1000">
                <a:latin typeface="Times New Roman" pitchFamily="18" charset="0"/>
                <a:cs typeface="Times New Roman" pitchFamily="18" charset="0"/>
              </a:rPr>
              <a:t>             </a:t>
            </a:r>
            <a:endParaRPr lang="en-US" altLang="zh-CN" sz="1800"/>
          </a:p>
        </p:txBody>
      </p:sp>
      <p:sp>
        <p:nvSpPr>
          <p:cNvPr id="10247" name="Rectangle 17"/>
          <p:cNvSpPr>
            <a:spLocks noChangeArrowheads="1"/>
          </p:cNvSpPr>
          <p:nvPr/>
        </p:nvSpPr>
        <p:spPr bwMode="auto">
          <a:xfrm>
            <a:off x="0" y="3665538"/>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10248" name="Rectangle 19"/>
          <p:cNvSpPr>
            <a:spLocks noChangeArrowheads="1"/>
          </p:cNvSpPr>
          <p:nvPr/>
        </p:nvSpPr>
        <p:spPr bwMode="auto">
          <a:xfrm>
            <a:off x="3276600" y="6208713"/>
            <a:ext cx="4392613" cy="649287"/>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sp>
        <p:nvSpPr>
          <p:cNvPr id="10249" name="Rectangle 20"/>
          <p:cNvSpPr>
            <a:spLocks noChangeArrowheads="1"/>
          </p:cNvSpPr>
          <p:nvPr/>
        </p:nvSpPr>
        <p:spPr bwMode="auto">
          <a:xfrm>
            <a:off x="3276600" y="5373688"/>
            <a:ext cx="4392613" cy="649287"/>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pSp>
        <p:nvGrpSpPr>
          <p:cNvPr id="10250" name="Group 23"/>
          <p:cNvGrpSpPr>
            <a:grpSpLocks/>
          </p:cNvGrpSpPr>
          <p:nvPr/>
        </p:nvGrpSpPr>
        <p:grpSpPr bwMode="auto">
          <a:xfrm>
            <a:off x="3276600" y="4652963"/>
            <a:ext cx="4392613" cy="688975"/>
            <a:chOff x="2245" y="3022"/>
            <a:chExt cx="2767" cy="434"/>
          </a:xfrm>
        </p:grpSpPr>
        <p:sp>
          <p:nvSpPr>
            <p:cNvPr id="10256" name="Rectangle 21"/>
            <p:cNvSpPr>
              <a:spLocks noChangeArrowheads="1"/>
            </p:cNvSpPr>
            <p:nvPr/>
          </p:nvSpPr>
          <p:spPr bwMode="auto">
            <a:xfrm>
              <a:off x="2245" y="3022"/>
              <a:ext cx="2767" cy="409"/>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aphicFrame>
          <p:nvGraphicFramePr>
            <p:cNvPr id="10257" name="Object 22"/>
            <p:cNvGraphicFramePr>
              <a:graphicFrameLocks noChangeAspect="1"/>
            </p:cNvGraphicFramePr>
            <p:nvPr/>
          </p:nvGraphicFramePr>
          <p:xfrm>
            <a:off x="2789" y="3022"/>
            <a:ext cx="1633" cy="434"/>
          </p:xfrm>
          <a:graphic>
            <a:graphicData uri="http://schemas.openxmlformats.org/presentationml/2006/ole">
              <mc:AlternateContent xmlns:mc="http://schemas.openxmlformats.org/markup-compatibility/2006">
                <mc:Choice xmlns:v="urn:schemas-microsoft-com:vml" Requires="v">
                  <p:oleObj spid="_x0000_s10786" name="Microsoft 公式 3.0" r:id="rId4" imgW="863225" imgH="228501" progId="Equation.3">
                    <p:embed/>
                  </p:oleObj>
                </mc:Choice>
                <mc:Fallback>
                  <p:oleObj name="Microsoft 公式 3.0" r:id="rId4" imgW="863225" imgH="228501" progId="Equation.3">
                    <p:embed/>
                    <p:pic>
                      <p:nvPicPr>
                        <p:cNvPr id="0" name="Object 2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9" y="3022"/>
                          <a:ext cx="1633" cy="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0251" name="Object 13"/>
          <p:cNvGraphicFramePr>
            <a:graphicFrameLocks noChangeAspect="1"/>
          </p:cNvGraphicFramePr>
          <p:nvPr/>
        </p:nvGraphicFramePr>
        <p:xfrm>
          <a:off x="4067175" y="5516563"/>
          <a:ext cx="3384550" cy="596900"/>
        </p:xfrm>
        <a:graphic>
          <a:graphicData uri="http://schemas.openxmlformats.org/presentationml/2006/ole">
            <mc:AlternateContent xmlns:mc="http://schemas.openxmlformats.org/markup-compatibility/2006">
              <mc:Choice xmlns:v="urn:schemas-microsoft-com:vml" Requires="v">
                <p:oleObj spid="_x0000_s10787" name="Microsoft 公式 3.0" r:id="rId6" imgW="1295400" imgH="228600" progId="Equation.3">
                  <p:embed/>
                </p:oleObj>
              </mc:Choice>
              <mc:Fallback>
                <p:oleObj name="Microsoft 公式 3.0" r:id="rId6" imgW="1295400" imgH="228600" progId="Equation.3">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7175" y="5516563"/>
                        <a:ext cx="338455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52" name="Object 12"/>
          <p:cNvGraphicFramePr>
            <a:graphicFrameLocks noChangeAspect="1"/>
          </p:cNvGraphicFramePr>
          <p:nvPr/>
        </p:nvGraphicFramePr>
        <p:xfrm>
          <a:off x="3995738" y="6235700"/>
          <a:ext cx="3529012" cy="622300"/>
        </p:xfrm>
        <a:graphic>
          <a:graphicData uri="http://schemas.openxmlformats.org/presentationml/2006/ole">
            <mc:AlternateContent xmlns:mc="http://schemas.openxmlformats.org/markup-compatibility/2006">
              <mc:Choice xmlns:v="urn:schemas-microsoft-com:vml" Requires="v">
                <p:oleObj spid="_x0000_s10788" name="Microsoft 公式 3.0" r:id="rId8" imgW="1295400" imgH="228600" progId="Equation.3">
                  <p:embed/>
                </p:oleObj>
              </mc:Choice>
              <mc:Fallback>
                <p:oleObj name="Microsoft 公式 3.0" r:id="rId8" imgW="1295400" imgH="228600" progId="Equation.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95738" y="6235700"/>
                        <a:ext cx="3529012" cy="62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0253" name="Group 29"/>
          <p:cNvGrpSpPr>
            <a:grpSpLocks/>
          </p:cNvGrpSpPr>
          <p:nvPr/>
        </p:nvGrpSpPr>
        <p:grpSpPr bwMode="auto">
          <a:xfrm>
            <a:off x="3276600" y="6208713"/>
            <a:ext cx="4392613" cy="649287"/>
            <a:chOff x="2064" y="3911"/>
            <a:chExt cx="2767" cy="409"/>
          </a:xfrm>
        </p:grpSpPr>
        <p:sp>
          <p:nvSpPr>
            <p:cNvPr id="10254" name="Rectangle 27"/>
            <p:cNvSpPr>
              <a:spLocks noChangeArrowheads="1"/>
            </p:cNvSpPr>
            <p:nvPr/>
          </p:nvSpPr>
          <p:spPr bwMode="auto">
            <a:xfrm>
              <a:off x="2064" y="3911"/>
              <a:ext cx="2767" cy="409"/>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aphicFrame>
          <p:nvGraphicFramePr>
            <p:cNvPr id="10255" name="Object 28"/>
            <p:cNvGraphicFramePr>
              <a:graphicFrameLocks noChangeAspect="1"/>
            </p:cNvGraphicFramePr>
            <p:nvPr/>
          </p:nvGraphicFramePr>
          <p:xfrm>
            <a:off x="2517" y="3928"/>
            <a:ext cx="2223" cy="392"/>
          </p:xfrm>
          <a:graphic>
            <a:graphicData uri="http://schemas.openxmlformats.org/presentationml/2006/ole">
              <mc:AlternateContent xmlns:mc="http://schemas.openxmlformats.org/markup-compatibility/2006">
                <mc:Choice xmlns:v="urn:schemas-microsoft-com:vml" Requires="v">
                  <p:oleObj spid="_x0000_s10789" name="Microsoft 公式 3.0" r:id="rId10" imgW="1295400" imgH="228600" progId="Equation.3">
                    <p:embed/>
                  </p:oleObj>
                </mc:Choice>
                <mc:Fallback>
                  <p:oleObj name="Microsoft 公式 3.0" r:id="rId10" imgW="1295400" imgH="228600" progId="Equation.3">
                    <p:embed/>
                    <p:pic>
                      <p:nvPicPr>
                        <p:cNvPr id="0" name="Object 2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7" y="3928"/>
                          <a:ext cx="2223"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8" name="矩形 17"/>
          <p:cNvSpPr/>
          <p:nvPr/>
        </p:nvSpPr>
        <p:spPr>
          <a:xfrm>
            <a:off x="251520" y="332656"/>
            <a:ext cx="6696744" cy="584775"/>
          </a:xfrm>
          <a:prstGeom prst="rect">
            <a:avLst/>
          </a:prstGeom>
        </p:spPr>
        <p:txBody>
          <a:bodyPr wrap="square">
            <a:spAutoFit/>
          </a:bodyPr>
          <a:lstStyle/>
          <a:p>
            <a:r>
              <a:rPr kumimoji="1" lang="en-US" altLang="zh-CN" b="1" dirty="0">
                <a:latin typeface="宋体" charset="-122"/>
              </a:rPr>
              <a:t> 1. </a:t>
            </a:r>
            <a:r>
              <a:rPr kumimoji="1" lang="zh-CN" altLang="en-US" b="1" dirty="0">
                <a:latin typeface="宋体" charset="-122"/>
              </a:rPr>
              <a:t>三相异步电机结构及工作原理</a:t>
            </a:r>
            <a:endParaRPr lang="zh-CN" altLang="en-US"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4294967295"/>
          </p:nvPr>
        </p:nvSpPr>
        <p:spPr>
          <a:xfrm>
            <a:off x="8532440" y="6261675"/>
            <a:ext cx="395064"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fld id="{C1F24D85-DB66-4DFB-BFC4-409ACF7FAF8C}" type="slidenum">
              <a:rPr lang="en-US" altLang="zh-CN" sz="1400"/>
              <a:pPr>
                <a:spcBef>
                  <a:spcPct val="0"/>
                </a:spcBef>
                <a:buFontTx/>
                <a:buNone/>
              </a:pPr>
              <a:t>11</a:t>
            </a:fld>
            <a:endParaRPr lang="en-US" altLang="zh-CN" sz="1400"/>
          </a:p>
        </p:txBody>
      </p:sp>
      <p:sp>
        <p:nvSpPr>
          <p:cNvPr id="11267" name="Text Box 4"/>
          <p:cNvSpPr txBox="1">
            <a:spLocks noChangeArrowheads="1"/>
          </p:cNvSpPr>
          <p:nvPr/>
        </p:nvSpPr>
        <p:spPr bwMode="auto">
          <a:xfrm>
            <a:off x="250825" y="4797425"/>
            <a:ext cx="8748713"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98000" rIns="198000">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just" eaLnBrk="1" hangingPunct="1">
              <a:lnSpc>
                <a:spcPct val="120000"/>
              </a:lnSpc>
              <a:spcBef>
                <a:spcPct val="0"/>
              </a:spcBef>
              <a:buFontTx/>
              <a:buNone/>
            </a:pPr>
            <a:r>
              <a:rPr kumimoji="1" lang="zh-CN" altLang="en-US" sz="2800" b="1">
                <a:latin typeface="Times New Roman" pitchFamily="18" charset="0"/>
                <a:cs typeface="Times New Roman" pitchFamily="18" charset="0"/>
              </a:rPr>
              <a:t>结论：</a:t>
            </a:r>
            <a:r>
              <a:rPr lang="zh-CN" altLang="en-US" sz="2800" b="1">
                <a:ea typeface="仿宋_GB2312" pitchFamily="49" charset="-122"/>
                <a:cs typeface="Times New Roman" pitchFamily="18" charset="0"/>
              </a:rPr>
              <a:t>在定子绕组中通入三相交流电后，在绕组周围产生的合成磁场是一个旋转的磁场。</a:t>
            </a:r>
          </a:p>
        </p:txBody>
      </p:sp>
      <p:pic>
        <p:nvPicPr>
          <p:cNvPr id="11268" name="Picture 7" descr="绘图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1412776"/>
            <a:ext cx="8136458" cy="28660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51520" y="332656"/>
            <a:ext cx="6696744" cy="584775"/>
          </a:xfrm>
          <a:prstGeom prst="rect">
            <a:avLst/>
          </a:prstGeom>
        </p:spPr>
        <p:txBody>
          <a:bodyPr wrap="square">
            <a:spAutoFit/>
          </a:bodyPr>
          <a:lstStyle/>
          <a:p>
            <a:r>
              <a:rPr kumimoji="1" lang="en-US" altLang="zh-CN" b="1" dirty="0">
                <a:latin typeface="宋体" charset="-122"/>
              </a:rPr>
              <a:t> 1. </a:t>
            </a:r>
            <a:r>
              <a:rPr kumimoji="1" lang="zh-CN" altLang="en-US" b="1" dirty="0">
                <a:latin typeface="宋体" charset="-122"/>
              </a:rPr>
              <a:t>三相异步电机结构及工作原理</a:t>
            </a:r>
            <a:endParaRPr lang="zh-CN" altLang="en-US" dirty="0"/>
          </a:p>
        </p:txBody>
      </p:sp>
      <p:sp>
        <p:nvSpPr>
          <p:cNvPr id="2" name="文本框 1"/>
          <p:cNvSpPr txBox="1"/>
          <p:nvPr/>
        </p:nvSpPr>
        <p:spPr>
          <a:xfrm>
            <a:off x="683568" y="5915025"/>
            <a:ext cx="4248472" cy="584775"/>
          </a:xfrm>
          <a:prstGeom prst="rect">
            <a:avLst/>
          </a:prstGeom>
          <a:noFill/>
        </p:spPr>
        <p:txBody>
          <a:bodyPr wrap="square" rtlCol="0">
            <a:spAutoFit/>
          </a:bodyPr>
          <a:lstStyle/>
          <a:p>
            <a:r>
              <a:rPr lang="en-US" altLang="zh-CN" dirty="0" smtClean="0"/>
              <a:t>CB-BA-BAC-AC-…</a:t>
            </a:r>
            <a:endParaRPr lang="zh-CN" altLang="en-US" dirty="0"/>
          </a:p>
        </p:txBody>
      </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3"/>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fld id="{B758DB77-ACB6-497A-89A2-B4830BB38D85}" type="slidenum">
              <a:rPr lang="en-US" altLang="zh-CN" sz="1400"/>
              <a:pPr>
                <a:spcBef>
                  <a:spcPct val="0"/>
                </a:spcBef>
                <a:buFontTx/>
                <a:buNone/>
              </a:pPr>
              <a:t>12</a:t>
            </a:fld>
            <a:endParaRPr lang="en-US" altLang="zh-CN" sz="1400"/>
          </a:p>
        </p:txBody>
      </p:sp>
      <p:sp>
        <p:nvSpPr>
          <p:cNvPr id="12291" name="Rectangle 4"/>
          <p:cNvSpPr>
            <a:spLocks noChangeArrowheads="1"/>
          </p:cNvSpPr>
          <p:nvPr/>
        </p:nvSpPr>
        <p:spPr bwMode="auto">
          <a:xfrm>
            <a:off x="250825" y="4443413"/>
            <a:ext cx="88931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en-US" altLang="zh-CN" sz="2800" b="1">
                <a:ea typeface="仿宋_GB2312" pitchFamily="49" charset="-122"/>
                <a:cs typeface="Times New Roman" pitchFamily="18" charset="0"/>
              </a:rPr>
              <a:t>      </a:t>
            </a:r>
            <a:r>
              <a:rPr lang="zh-CN" altLang="en-US" sz="2800" b="1">
                <a:ea typeface="仿宋_GB2312" pitchFamily="49" charset="-122"/>
                <a:cs typeface="Times New Roman" pitchFamily="18" charset="0"/>
              </a:rPr>
              <a:t>将</a:t>
            </a:r>
            <a:r>
              <a:rPr lang="en-US" altLang="zh-CN" sz="2800" b="1">
                <a:ea typeface="仿宋_GB2312" pitchFamily="49" charset="-122"/>
                <a:cs typeface="Times New Roman" pitchFamily="18" charset="0"/>
              </a:rPr>
              <a:t>B</a:t>
            </a:r>
            <a:r>
              <a:rPr lang="zh-CN" altLang="en-US" sz="2800" b="1">
                <a:ea typeface="仿宋_GB2312" pitchFamily="49" charset="-122"/>
                <a:cs typeface="Times New Roman" pitchFamily="18" charset="0"/>
              </a:rPr>
              <a:t>相电源线接在</a:t>
            </a:r>
            <a:r>
              <a:rPr lang="en-US" altLang="zh-CN" sz="2800" b="1">
                <a:ea typeface="仿宋_GB2312" pitchFamily="49" charset="-122"/>
                <a:cs typeface="Times New Roman" pitchFamily="18" charset="0"/>
              </a:rPr>
              <a:t>C</a:t>
            </a:r>
            <a:r>
              <a:rPr lang="zh-CN" altLang="en-US" sz="2800" b="1">
                <a:ea typeface="仿宋_GB2312" pitchFamily="49" charset="-122"/>
                <a:cs typeface="Times New Roman" pitchFamily="18" charset="0"/>
              </a:rPr>
              <a:t>相绕组上，而将</a:t>
            </a:r>
            <a:r>
              <a:rPr lang="en-US" altLang="zh-CN" sz="2800" b="1">
                <a:ea typeface="仿宋_GB2312" pitchFamily="49" charset="-122"/>
                <a:cs typeface="Times New Roman" pitchFamily="18" charset="0"/>
              </a:rPr>
              <a:t>C</a:t>
            </a:r>
            <a:r>
              <a:rPr lang="zh-CN" altLang="en-US" sz="2800" b="1">
                <a:ea typeface="仿宋_GB2312" pitchFamily="49" charset="-122"/>
                <a:cs typeface="Times New Roman" pitchFamily="18" charset="0"/>
              </a:rPr>
              <a:t>相电源线接在</a:t>
            </a:r>
            <a:r>
              <a:rPr lang="en-US" altLang="zh-CN" sz="2800" b="1">
                <a:ea typeface="仿宋_GB2312" pitchFamily="49" charset="-122"/>
                <a:cs typeface="Times New Roman" pitchFamily="18" charset="0"/>
              </a:rPr>
              <a:t>B</a:t>
            </a:r>
            <a:r>
              <a:rPr lang="zh-CN" altLang="en-US" sz="2800" b="1">
                <a:ea typeface="仿宋_GB2312" pitchFamily="49" charset="-122"/>
                <a:cs typeface="Times New Roman" pitchFamily="18" charset="0"/>
              </a:rPr>
              <a:t>相绕组上，则三相绕组的电流相序就会是从</a:t>
            </a:r>
            <a:r>
              <a:rPr lang="en-US" altLang="zh-CN" sz="2800" b="1">
                <a:ea typeface="仿宋_GB2312" pitchFamily="49" charset="-122"/>
                <a:cs typeface="Times New Roman" pitchFamily="18" charset="0"/>
              </a:rPr>
              <a:t>A</a:t>
            </a:r>
            <a:r>
              <a:rPr lang="zh-CN" altLang="en-US" sz="2800" b="1">
                <a:ea typeface="仿宋_GB2312" pitchFamily="49" charset="-122"/>
                <a:cs typeface="Times New Roman" pitchFamily="18" charset="0"/>
              </a:rPr>
              <a:t>相至</a:t>
            </a:r>
            <a:r>
              <a:rPr lang="en-US" altLang="zh-CN" sz="2800" b="1">
                <a:ea typeface="仿宋_GB2312" pitchFamily="49" charset="-122"/>
                <a:cs typeface="Times New Roman" pitchFamily="18" charset="0"/>
              </a:rPr>
              <a:t>C</a:t>
            </a:r>
            <a:r>
              <a:rPr lang="zh-CN" altLang="en-US" sz="2800" b="1">
                <a:ea typeface="仿宋_GB2312" pitchFamily="49" charset="-122"/>
                <a:cs typeface="Times New Roman" pitchFamily="18" charset="0"/>
              </a:rPr>
              <a:t>相再到</a:t>
            </a:r>
            <a:r>
              <a:rPr lang="en-US" altLang="zh-CN" sz="2800" b="1">
                <a:ea typeface="仿宋_GB2312" pitchFamily="49" charset="-122"/>
                <a:cs typeface="Times New Roman" pitchFamily="18" charset="0"/>
              </a:rPr>
              <a:t>B</a:t>
            </a:r>
            <a:r>
              <a:rPr lang="zh-CN" altLang="en-US" sz="2800" b="1">
                <a:ea typeface="仿宋_GB2312" pitchFamily="49" charset="-122"/>
                <a:cs typeface="Times New Roman" pitchFamily="18" charset="0"/>
              </a:rPr>
              <a:t>相，合成磁场的旋转方向如图所示与相序一致，</a:t>
            </a:r>
            <a:r>
              <a:rPr lang="zh-CN" altLang="en-US" sz="2800" b="1">
                <a:solidFill>
                  <a:srgbClr val="FF0000"/>
                </a:solidFill>
                <a:ea typeface="仿宋_GB2312" pitchFamily="49" charset="-122"/>
                <a:cs typeface="Times New Roman" pitchFamily="18" charset="0"/>
              </a:rPr>
              <a:t>反向转动</a:t>
            </a:r>
            <a:r>
              <a:rPr lang="zh-CN" altLang="en-US" sz="2800" b="1">
                <a:ea typeface="仿宋_GB2312" pitchFamily="49" charset="-122"/>
                <a:cs typeface="Times New Roman" pitchFamily="18" charset="0"/>
              </a:rPr>
              <a:t>。</a:t>
            </a:r>
          </a:p>
        </p:txBody>
      </p:sp>
      <p:pic>
        <p:nvPicPr>
          <p:cNvPr id="12292" name="Picture 6" descr="绘图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450" y="1147689"/>
            <a:ext cx="4896718" cy="2970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51520" y="332656"/>
            <a:ext cx="6696744" cy="584775"/>
          </a:xfrm>
          <a:prstGeom prst="rect">
            <a:avLst/>
          </a:prstGeom>
        </p:spPr>
        <p:txBody>
          <a:bodyPr wrap="square">
            <a:spAutoFit/>
          </a:bodyPr>
          <a:lstStyle/>
          <a:p>
            <a:r>
              <a:rPr kumimoji="1" lang="en-US" altLang="zh-CN" b="1" dirty="0">
                <a:latin typeface="宋体" charset="-122"/>
              </a:rPr>
              <a:t> 1. </a:t>
            </a:r>
            <a:r>
              <a:rPr kumimoji="1" lang="zh-CN" altLang="en-US" b="1" dirty="0">
                <a:latin typeface="宋体" charset="-122"/>
              </a:rPr>
              <a:t>三相异步电机结构及工作原理</a:t>
            </a:r>
            <a:endParaRPr lang="zh-CN" altLang="en-US" dirty="0"/>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a:spLocks noGrp="1"/>
          </p:cNvSpPr>
          <p:nvPr>
            <p:ph type="sldNum" sz="quarter" idx="4294967295"/>
          </p:nvPr>
        </p:nvSpPr>
        <p:spPr>
          <a:xfrm>
            <a:off x="8432318" y="6223245"/>
            <a:ext cx="467072"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fld id="{508D1827-58AC-4CCE-B881-E5A9EB927C49}" type="slidenum">
              <a:rPr lang="en-US" altLang="zh-CN" sz="1400"/>
              <a:pPr>
                <a:spcBef>
                  <a:spcPct val="0"/>
                </a:spcBef>
                <a:buFontTx/>
                <a:buNone/>
              </a:pPr>
              <a:t>13</a:t>
            </a:fld>
            <a:endParaRPr lang="en-US" altLang="zh-CN" sz="1400" dirty="0"/>
          </a:p>
        </p:txBody>
      </p:sp>
      <p:pic>
        <p:nvPicPr>
          <p:cNvPr id="13315" name="Picture 4" descr="绘图7"/>
          <p:cNvPicPr>
            <a:picLocks noGrp="1" noChangeAspect="1" noChangeArrowheads="1"/>
          </p:cNvPicPr>
          <p:nvPr>
            <p:ph type="body" idx="4294967295"/>
          </p:nvPr>
        </p:nvPicPr>
        <p:blipFill>
          <a:blip r:embed="rId2">
            <a:extLst>
              <a:ext uri="{28A0092B-C50C-407E-A947-70E740481C1C}">
                <a14:useLocalDpi xmlns:a14="http://schemas.microsoft.com/office/drawing/2010/main" val="0"/>
              </a:ext>
            </a:extLst>
          </a:blip>
          <a:srcRect/>
          <a:stretch>
            <a:fillRect/>
          </a:stretch>
        </p:blipFill>
        <p:spPr>
          <a:xfrm>
            <a:off x="683568" y="1192478"/>
            <a:ext cx="7383879" cy="3548041"/>
          </a:xfrm>
          <a:prstGeom prst="rect">
            <a:avLst/>
          </a:prstGeom>
          <a:noFill/>
        </p:spPr>
      </p:pic>
      <p:sp>
        <p:nvSpPr>
          <p:cNvPr id="13316" name="Text Box 8"/>
          <p:cNvSpPr txBox="1">
            <a:spLocks noChangeArrowheads="1"/>
          </p:cNvSpPr>
          <p:nvPr/>
        </p:nvSpPr>
        <p:spPr bwMode="auto">
          <a:xfrm>
            <a:off x="179388" y="4797425"/>
            <a:ext cx="874871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zh-CN" altLang="en-US" sz="2800" b="1">
                <a:ea typeface="仿宋_GB2312" pitchFamily="49" charset="-122"/>
                <a:cs typeface="Times New Roman" pitchFamily="18" charset="0"/>
              </a:rPr>
              <a:t>每相定子绕组由两个线圈串联而成，如图所示，三相绕组各个始端在空间上相差，此时定子的合成磁场具有两对磁极，即</a:t>
            </a:r>
            <a:r>
              <a:rPr lang="en-US" altLang="zh-CN" sz="2800" b="1" i="1">
                <a:latin typeface="Times New Roman" pitchFamily="18" charset="0"/>
                <a:ea typeface="仿宋_GB2312" pitchFamily="49" charset="-122"/>
                <a:cs typeface="Times New Roman" pitchFamily="18" charset="0"/>
              </a:rPr>
              <a:t>p</a:t>
            </a:r>
            <a:r>
              <a:rPr lang="en-US" altLang="zh-CN" sz="2800" b="1">
                <a:ea typeface="仿宋_GB2312" pitchFamily="49" charset="-122"/>
                <a:cs typeface="Times New Roman" pitchFamily="18" charset="0"/>
              </a:rPr>
              <a:t>=2</a:t>
            </a:r>
            <a:r>
              <a:rPr lang="zh-CN" altLang="en-US" sz="2800" b="1">
                <a:ea typeface="仿宋_GB2312" pitchFamily="49" charset="-122"/>
                <a:cs typeface="Times New Roman" pitchFamily="18" charset="0"/>
              </a:rPr>
              <a:t>。</a:t>
            </a:r>
          </a:p>
        </p:txBody>
      </p:sp>
      <p:sp>
        <p:nvSpPr>
          <p:cNvPr id="5" name="矩形 4"/>
          <p:cNvSpPr/>
          <p:nvPr/>
        </p:nvSpPr>
        <p:spPr>
          <a:xfrm>
            <a:off x="251520" y="332656"/>
            <a:ext cx="6696744" cy="584775"/>
          </a:xfrm>
          <a:prstGeom prst="rect">
            <a:avLst/>
          </a:prstGeom>
        </p:spPr>
        <p:txBody>
          <a:bodyPr wrap="square">
            <a:spAutoFit/>
          </a:bodyPr>
          <a:lstStyle/>
          <a:p>
            <a:r>
              <a:rPr kumimoji="1" lang="en-US" altLang="zh-CN" b="1" dirty="0">
                <a:latin typeface="宋体" charset="-122"/>
              </a:rPr>
              <a:t> 1. </a:t>
            </a:r>
            <a:r>
              <a:rPr kumimoji="1" lang="zh-CN" altLang="en-US" b="1" dirty="0">
                <a:latin typeface="宋体" charset="-122"/>
              </a:rPr>
              <a:t>三相异步电机结构及工作原理</a:t>
            </a:r>
            <a:endParaRPr lang="zh-CN" altLang="en-US" dirty="0"/>
          </a:p>
        </p:txBody>
      </p:sp>
      <p:sp>
        <p:nvSpPr>
          <p:cNvPr id="2" name="椭圆 1"/>
          <p:cNvSpPr/>
          <p:nvPr/>
        </p:nvSpPr>
        <p:spPr bwMode="auto">
          <a:xfrm>
            <a:off x="1187624" y="2204864"/>
            <a:ext cx="72008" cy="72008"/>
          </a:xfrm>
          <a:prstGeom prst="ellipse">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sp>
        <p:nvSpPr>
          <p:cNvPr id="3" name="文本框 2"/>
          <p:cNvSpPr txBox="1"/>
          <p:nvPr/>
        </p:nvSpPr>
        <p:spPr>
          <a:xfrm>
            <a:off x="539552" y="1958642"/>
            <a:ext cx="936104" cy="189315"/>
          </a:xfrm>
          <a:prstGeom prst="rect">
            <a:avLst/>
          </a:prstGeom>
          <a:noFill/>
        </p:spPr>
        <p:txBody>
          <a:bodyPr wrap="square" lIns="0" tIns="0" rIns="0" bIns="0" rtlCol="0">
            <a:spAutoFit/>
          </a:bodyPr>
          <a:lstStyle/>
          <a:p>
            <a:r>
              <a:rPr lang="zh-CN" altLang="en-US" sz="1200" dirty="0" smtClean="0"/>
              <a:t>中点（零点）</a:t>
            </a:r>
            <a:endParaRPr lang="zh-CN" altLang="en-US" sz="1200" dirty="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a:spLocks noGrp="1"/>
          </p:cNvSpPr>
          <p:nvPr>
            <p:ph type="sldNum" sz="quarter" idx="4294967295"/>
          </p:nvPr>
        </p:nvSpPr>
        <p:spPr>
          <a:xfrm>
            <a:off x="8388350" y="6310313"/>
            <a:ext cx="467072" cy="36990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fld id="{66BC88C1-675F-4867-B571-8602FF85E014}" type="slidenum">
              <a:rPr lang="en-US" altLang="zh-CN" sz="1400"/>
              <a:pPr>
                <a:spcBef>
                  <a:spcPct val="0"/>
                </a:spcBef>
                <a:buFontTx/>
                <a:buNone/>
              </a:pPr>
              <a:t>14</a:t>
            </a:fld>
            <a:endParaRPr lang="en-US" altLang="zh-CN" sz="1400" dirty="0"/>
          </a:p>
        </p:txBody>
      </p:sp>
      <p:pic>
        <p:nvPicPr>
          <p:cNvPr id="14339" name="Picture 4" descr="绘图8"/>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467544" y="1250087"/>
            <a:ext cx="6408712" cy="3572841"/>
          </a:xfrm>
          <a:prstGeom prst="rect">
            <a:avLst/>
          </a:prstGeom>
          <a:noFill/>
        </p:spPr>
      </p:pic>
      <p:sp>
        <p:nvSpPr>
          <p:cNvPr id="14340" name="Text Box 5"/>
          <p:cNvSpPr txBox="1">
            <a:spLocks noChangeArrowheads="1"/>
          </p:cNvSpPr>
          <p:nvPr/>
        </p:nvSpPr>
        <p:spPr bwMode="auto">
          <a:xfrm>
            <a:off x="827088" y="5157788"/>
            <a:ext cx="74898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zh-CN" altLang="en-US" sz="2800" b="1" dirty="0">
                <a:ea typeface="仿宋_GB2312" pitchFamily="49" charset="-122"/>
                <a:cs typeface="Times New Roman" pitchFamily="18" charset="0"/>
              </a:rPr>
              <a:t>电流变化一个周期，旋转磁场仅旋转半周，旋转磁场的速度比</a:t>
            </a:r>
            <a:r>
              <a:rPr lang="en-US" altLang="zh-CN" sz="2800" b="1" i="1" dirty="0">
                <a:latin typeface="Times New Roman" pitchFamily="18" charset="0"/>
                <a:ea typeface="仿宋_GB2312" pitchFamily="49" charset="-122"/>
                <a:cs typeface="Times New Roman" pitchFamily="18" charset="0"/>
              </a:rPr>
              <a:t>p</a:t>
            </a:r>
            <a:r>
              <a:rPr lang="en-US" altLang="zh-CN" sz="2800" b="1" dirty="0">
                <a:ea typeface="仿宋_GB2312" pitchFamily="49" charset="-122"/>
                <a:cs typeface="Times New Roman" pitchFamily="18" charset="0"/>
              </a:rPr>
              <a:t>=1</a:t>
            </a:r>
            <a:r>
              <a:rPr lang="zh-CN" altLang="en-US" sz="2800" b="1" dirty="0">
                <a:ea typeface="仿宋_GB2312" pitchFamily="49" charset="-122"/>
                <a:cs typeface="Times New Roman" pitchFamily="18" charset="0"/>
              </a:rPr>
              <a:t>时慢了一半，</a:t>
            </a:r>
            <a:r>
              <a:rPr lang="zh-CN" altLang="en-US" sz="2800" b="1" dirty="0" smtClean="0">
                <a:ea typeface="仿宋_GB2312" pitchFamily="49" charset="-122"/>
                <a:cs typeface="Times New Roman" pitchFamily="18" charset="0"/>
              </a:rPr>
              <a:t>即  </a:t>
            </a:r>
            <a:endParaRPr lang="zh-CN" altLang="en-US" sz="2800" b="1" dirty="0">
              <a:ea typeface="仿宋_GB2312" pitchFamily="49" charset="-122"/>
              <a:cs typeface="Times New Roman" pitchFamily="18" charset="0"/>
            </a:endParaRPr>
          </a:p>
        </p:txBody>
      </p:sp>
      <p:sp>
        <p:nvSpPr>
          <p:cNvPr id="14341" name="Rectangle 7"/>
          <p:cNvSpPr>
            <a:spLocks noChangeArrowheads="1"/>
          </p:cNvSpPr>
          <p:nvPr/>
        </p:nvSpPr>
        <p:spPr bwMode="auto">
          <a:xfrm>
            <a:off x="0" y="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14342" name="Rectangle 9"/>
          <p:cNvSpPr>
            <a:spLocks noChangeArrowheads="1"/>
          </p:cNvSpPr>
          <p:nvPr/>
        </p:nvSpPr>
        <p:spPr bwMode="auto">
          <a:xfrm>
            <a:off x="0" y="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14343" name="Rectangle 11"/>
          <p:cNvSpPr>
            <a:spLocks noChangeArrowheads="1"/>
          </p:cNvSpPr>
          <p:nvPr/>
        </p:nvSpPr>
        <p:spPr bwMode="auto">
          <a:xfrm>
            <a:off x="0" y="331470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14344" name="Rectangle 13"/>
          <p:cNvSpPr>
            <a:spLocks noChangeArrowheads="1"/>
          </p:cNvSpPr>
          <p:nvPr/>
        </p:nvSpPr>
        <p:spPr bwMode="auto">
          <a:xfrm>
            <a:off x="0" y="3322638"/>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14345" name="Rectangle 18"/>
          <p:cNvSpPr>
            <a:spLocks noChangeArrowheads="1"/>
          </p:cNvSpPr>
          <p:nvPr/>
        </p:nvSpPr>
        <p:spPr bwMode="auto">
          <a:xfrm>
            <a:off x="0" y="3192463"/>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14346" name="Rectangle 15"/>
          <p:cNvSpPr>
            <a:spLocks noChangeArrowheads="1"/>
          </p:cNvSpPr>
          <p:nvPr/>
        </p:nvSpPr>
        <p:spPr bwMode="auto">
          <a:xfrm>
            <a:off x="6588125" y="5661025"/>
            <a:ext cx="1800225" cy="649288"/>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aphicFrame>
        <p:nvGraphicFramePr>
          <p:cNvPr id="14347" name="Object 17"/>
          <p:cNvGraphicFramePr>
            <a:graphicFrameLocks noChangeAspect="1"/>
          </p:cNvGraphicFramePr>
          <p:nvPr/>
        </p:nvGraphicFramePr>
        <p:xfrm>
          <a:off x="6659563" y="5661025"/>
          <a:ext cx="1398587" cy="412750"/>
        </p:xfrm>
        <a:graphic>
          <a:graphicData uri="http://schemas.openxmlformats.org/presentationml/2006/ole">
            <mc:AlternateContent xmlns:mc="http://schemas.openxmlformats.org/markup-compatibility/2006">
              <mc:Choice xmlns:v="urn:schemas-microsoft-com:vml" Requires="v">
                <p:oleObj spid="_x0000_s14482" name="公式" r:id="rId4" imgW="774364" imgH="228501" progId="Equation.3">
                  <p:embed/>
                </p:oleObj>
              </mc:Choice>
              <mc:Fallback>
                <p:oleObj name="公式" r:id="rId4" imgW="774364" imgH="228501" progId="Equation.3">
                  <p:embed/>
                  <p:pic>
                    <p:nvPicPr>
                      <p:cNvPr id="0" name="Object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9563" y="5661025"/>
                        <a:ext cx="1398587"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4348" name="Rectangle 19"/>
          <p:cNvSpPr>
            <a:spLocks noChangeArrowheads="1"/>
          </p:cNvSpPr>
          <p:nvPr/>
        </p:nvSpPr>
        <p:spPr bwMode="auto">
          <a:xfrm>
            <a:off x="0" y="3421063"/>
            <a:ext cx="2444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en-US" altLang="zh-CN" sz="1000">
                <a:latin typeface="Times New Roman" pitchFamily="18" charset="0"/>
                <a:cs typeface="Times New Roman" pitchFamily="18" charset="0"/>
              </a:rPr>
              <a:t> </a:t>
            </a:r>
            <a:r>
              <a:rPr lang="en-US" altLang="zh-CN" sz="800"/>
              <a:t> </a:t>
            </a:r>
            <a:endParaRPr lang="en-US" altLang="zh-CN" sz="1800"/>
          </a:p>
        </p:txBody>
      </p:sp>
      <p:sp>
        <p:nvSpPr>
          <p:cNvPr id="13" name="矩形 12"/>
          <p:cNvSpPr/>
          <p:nvPr/>
        </p:nvSpPr>
        <p:spPr>
          <a:xfrm>
            <a:off x="251520" y="332656"/>
            <a:ext cx="6696744" cy="584775"/>
          </a:xfrm>
          <a:prstGeom prst="rect">
            <a:avLst/>
          </a:prstGeom>
        </p:spPr>
        <p:txBody>
          <a:bodyPr wrap="square">
            <a:spAutoFit/>
          </a:bodyPr>
          <a:lstStyle/>
          <a:p>
            <a:r>
              <a:rPr kumimoji="1" lang="en-US" altLang="zh-CN" b="1" dirty="0">
                <a:latin typeface="宋体" charset="-122"/>
              </a:rPr>
              <a:t> 1. </a:t>
            </a:r>
            <a:r>
              <a:rPr kumimoji="1" lang="zh-CN" altLang="en-US" b="1" dirty="0">
                <a:latin typeface="宋体" charset="-122"/>
              </a:rPr>
              <a:t>三相异步电机结构及工作原理</a:t>
            </a:r>
            <a:endParaRPr lang="zh-CN" altLang="en-US" dirty="0"/>
          </a:p>
        </p:txBody>
      </p:sp>
      <p:pic>
        <p:nvPicPr>
          <p:cNvPr id="14" name="Picture 4" descr="绘图7"/>
          <p:cNvPicPr>
            <a:picLocks noChangeAspect="1" noChangeArrowheads="1"/>
          </p:cNvPicPr>
          <p:nvPr/>
        </p:nvPicPr>
        <p:blipFill rotWithShape="1">
          <a:blip r:embed="rId6">
            <a:extLst>
              <a:ext uri="{28A0092B-C50C-407E-A947-70E740481C1C}">
                <a14:useLocalDpi xmlns:a14="http://schemas.microsoft.com/office/drawing/2010/main" val="0"/>
              </a:ext>
            </a:extLst>
          </a:blip>
          <a:srcRect r="47891"/>
          <a:stretch/>
        </p:blipFill>
        <p:spPr>
          <a:xfrm>
            <a:off x="6937098" y="1052736"/>
            <a:ext cx="2108415" cy="1944216"/>
          </a:xfrm>
          <a:prstGeom prst="rect">
            <a:avLst/>
          </a:prstGeom>
          <a:noFill/>
        </p:spPr>
      </p:pic>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a:spLocks noGrp="1"/>
          </p:cNvSpPr>
          <p:nvPr>
            <p:ph type="sldNum" sz="quarter" idx="4294967295"/>
          </p:nvPr>
        </p:nvSpPr>
        <p:spPr>
          <a:xfrm>
            <a:off x="8408820" y="6165304"/>
            <a:ext cx="53908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fld id="{E5F20E2F-C2EA-4073-B860-824360B5EEE8}" type="slidenum">
              <a:rPr lang="en-US" altLang="zh-CN" sz="1400"/>
              <a:pPr>
                <a:spcBef>
                  <a:spcPct val="0"/>
                </a:spcBef>
                <a:buFontTx/>
                <a:buNone/>
              </a:pPr>
              <a:t>15</a:t>
            </a:fld>
            <a:endParaRPr lang="en-US" altLang="zh-CN" sz="1400" dirty="0"/>
          </a:p>
        </p:txBody>
      </p:sp>
      <p:sp>
        <p:nvSpPr>
          <p:cNvPr id="15363" name="Rectangle 3"/>
          <p:cNvSpPr>
            <a:spLocks noGrp="1" noChangeArrowheads="1"/>
          </p:cNvSpPr>
          <p:nvPr>
            <p:ph type="body" idx="4294967295"/>
          </p:nvPr>
        </p:nvSpPr>
        <p:spPr>
          <a:xfrm>
            <a:off x="323689" y="1556792"/>
            <a:ext cx="8424862" cy="2089150"/>
          </a:xfrm>
          <a:prstGeom prst="rect">
            <a:avLst/>
          </a:prstGeom>
        </p:spPr>
        <p:txBody>
          <a:bodyPr/>
          <a:lstStyle/>
          <a:p>
            <a:pPr eaLnBrk="1" hangingPunct="1">
              <a:lnSpc>
                <a:spcPct val="90000"/>
              </a:lnSpc>
              <a:buFontTx/>
              <a:buNone/>
            </a:pPr>
            <a:r>
              <a:rPr lang="zh-CN" altLang="ja-JP" sz="2800" b="1" dirty="0" smtClean="0"/>
              <a:t> </a:t>
            </a:r>
            <a:r>
              <a:rPr lang="en-US" altLang="zh-CN" sz="2800" b="1" dirty="0" smtClean="0"/>
              <a:t> </a:t>
            </a:r>
            <a:r>
              <a:rPr lang="zh-CN" altLang="ja-JP" sz="2800" b="1" dirty="0" smtClean="0"/>
              <a:t> </a:t>
            </a:r>
            <a:r>
              <a:rPr lang="zh-CN" altLang="en-US" sz="2800" b="1" dirty="0" smtClean="0"/>
              <a:t>具有</a:t>
            </a:r>
            <a:r>
              <a:rPr lang="en-US" altLang="zh-CN" sz="2800" b="1" dirty="0" smtClean="0"/>
              <a:t>p</a:t>
            </a:r>
            <a:r>
              <a:rPr lang="zh-CN" altLang="en-US" sz="2800" b="1" dirty="0" smtClean="0"/>
              <a:t>对磁极的旋转磁场的同步转速的计算公式是 </a:t>
            </a:r>
            <a:endParaRPr lang="zh-CN" altLang="ja-JP" sz="2800" b="1" dirty="0" smtClean="0"/>
          </a:p>
          <a:p>
            <a:pPr eaLnBrk="1" hangingPunct="1">
              <a:lnSpc>
                <a:spcPct val="90000"/>
              </a:lnSpc>
              <a:buFontTx/>
              <a:buNone/>
            </a:pPr>
            <a:r>
              <a:rPr lang="zh-CN" altLang="en-US" sz="2800" b="1" dirty="0" smtClean="0"/>
              <a:t>         </a:t>
            </a:r>
            <a:endParaRPr lang="zh-CN" altLang="ja-JP" sz="2800" b="1" dirty="0" smtClean="0"/>
          </a:p>
          <a:p>
            <a:pPr eaLnBrk="1" hangingPunct="1">
              <a:lnSpc>
                <a:spcPct val="90000"/>
              </a:lnSpc>
              <a:buFontTx/>
              <a:buNone/>
            </a:pPr>
            <a:r>
              <a:rPr lang="zh-CN" altLang="ja-JP" sz="2800" b="1" dirty="0" smtClean="0"/>
              <a:t> </a:t>
            </a:r>
            <a:r>
              <a:rPr lang="zh-CN" altLang="en-US" sz="2800" b="1" dirty="0" smtClean="0"/>
              <a:t> </a:t>
            </a:r>
            <a:r>
              <a:rPr lang="zh-CN" altLang="ja-JP" sz="2800" b="1" dirty="0" smtClean="0"/>
              <a:t> </a:t>
            </a:r>
            <a:r>
              <a:rPr lang="zh-CN" altLang="en-US" sz="2800" b="1" dirty="0" smtClean="0"/>
              <a:t> </a:t>
            </a:r>
            <a:r>
              <a:rPr lang="zh-CN" altLang="ja-JP" sz="2800" b="1" dirty="0" smtClean="0"/>
              <a:t> </a:t>
            </a:r>
            <a:r>
              <a:rPr lang="zh-CN" altLang="en-US" sz="2800" b="1" dirty="0" smtClean="0"/>
              <a:t> </a:t>
            </a:r>
            <a:r>
              <a:rPr lang="zh-CN" altLang="ja-JP" sz="2800" b="1" dirty="0" smtClean="0"/>
              <a:t> </a:t>
            </a:r>
            <a:r>
              <a:rPr lang="zh-CN" altLang="en-US" sz="2800" b="1" dirty="0" smtClean="0"/>
              <a:t> </a:t>
            </a:r>
            <a:r>
              <a:rPr lang="zh-CN" altLang="ja-JP" sz="2800" b="1" dirty="0" smtClean="0"/>
              <a:t> </a:t>
            </a:r>
            <a:r>
              <a:rPr lang="zh-CN" altLang="en-US" sz="2800" b="1" dirty="0" smtClean="0"/>
              <a:t> </a:t>
            </a:r>
            <a:r>
              <a:rPr lang="zh-CN" altLang="ja-JP" sz="2800" b="1" dirty="0" smtClean="0"/>
              <a:t> </a:t>
            </a:r>
            <a:r>
              <a:rPr lang="zh-CN" altLang="en-US" sz="2800" b="1" dirty="0" smtClean="0"/>
              <a:t> </a:t>
            </a:r>
            <a:r>
              <a:rPr lang="zh-CN" altLang="ja-JP" sz="2800" b="1" dirty="0" smtClean="0"/>
              <a:t> </a:t>
            </a:r>
            <a:r>
              <a:rPr lang="zh-CN" altLang="en-US" sz="2800" b="1" dirty="0" smtClean="0"/>
              <a:t> </a:t>
            </a:r>
            <a:r>
              <a:rPr lang="zh-CN" altLang="ja-JP" sz="2800" b="1" dirty="0" smtClean="0"/>
              <a:t> </a:t>
            </a:r>
            <a:endParaRPr lang="zh-CN" altLang="en-US" sz="2800" b="1" dirty="0" smtClean="0"/>
          </a:p>
          <a:p>
            <a:pPr eaLnBrk="1" hangingPunct="1">
              <a:lnSpc>
                <a:spcPct val="90000"/>
              </a:lnSpc>
              <a:buFontTx/>
              <a:buNone/>
            </a:pPr>
            <a:r>
              <a:rPr lang="ja-JP" altLang="en-US" sz="2800" b="1" dirty="0" smtClean="0"/>
              <a:t>   </a:t>
            </a:r>
            <a:r>
              <a:rPr lang="zh-CN" altLang="en-US" sz="2800" b="1" dirty="0" smtClean="0"/>
              <a:t>在我国由于工频为</a:t>
            </a:r>
            <a:r>
              <a:rPr lang="en-US" altLang="zh-CN" sz="2800" b="1" dirty="0" err="1" smtClean="0"/>
              <a:t>50Hz</a:t>
            </a:r>
            <a:r>
              <a:rPr lang="zh-CN" altLang="en-US" sz="2800" b="1" dirty="0" smtClean="0"/>
              <a:t>，对应不同的极对数，有相应的磁场转速。</a:t>
            </a:r>
            <a:r>
              <a:rPr lang="zh-CN" altLang="en-US" b="1" dirty="0" smtClean="0"/>
              <a:t> </a:t>
            </a:r>
          </a:p>
        </p:txBody>
      </p:sp>
      <p:graphicFrame>
        <p:nvGraphicFramePr>
          <p:cNvPr id="52411" name="Group 187"/>
          <p:cNvGraphicFramePr>
            <a:graphicFrameLocks noGrp="1"/>
          </p:cNvGraphicFramePr>
          <p:nvPr>
            <p:extLst>
              <p:ext uri="{D42A27DB-BD31-4B8C-83A1-F6EECF244321}">
                <p14:modId xmlns:p14="http://schemas.microsoft.com/office/powerpoint/2010/main" val="3771023828"/>
              </p:ext>
            </p:extLst>
          </p:nvPr>
        </p:nvGraphicFramePr>
        <p:xfrm>
          <a:off x="683568" y="4365104"/>
          <a:ext cx="7705104" cy="1541901"/>
        </p:xfrm>
        <a:graphic>
          <a:graphicData uri="http://schemas.openxmlformats.org/drawingml/2006/table">
            <a:tbl>
              <a:tblPr/>
              <a:tblGrid>
                <a:gridCol w="1373519">
                  <a:extLst>
                    <a:ext uri="{9D8B030D-6E8A-4147-A177-3AD203B41FA5}">
                      <a16:colId xmlns:a16="http://schemas.microsoft.com/office/drawing/2014/main" val="20000"/>
                    </a:ext>
                  </a:extLst>
                </a:gridCol>
                <a:gridCol w="1039909">
                  <a:extLst>
                    <a:ext uri="{9D8B030D-6E8A-4147-A177-3AD203B41FA5}">
                      <a16:colId xmlns:a16="http://schemas.microsoft.com/office/drawing/2014/main" val="20001"/>
                    </a:ext>
                  </a:extLst>
                </a:gridCol>
                <a:gridCol w="1058056">
                  <a:extLst>
                    <a:ext uri="{9D8B030D-6E8A-4147-A177-3AD203B41FA5}">
                      <a16:colId xmlns:a16="http://schemas.microsoft.com/office/drawing/2014/main" val="20002"/>
                    </a:ext>
                  </a:extLst>
                </a:gridCol>
                <a:gridCol w="1059452">
                  <a:extLst>
                    <a:ext uri="{9D8B030D-6E8A-4147-A177-3AD203B41FA5}">
                      <a16:colId xmlns:a16="http://schemas.microsoft.com/office/drawing/2014/main" val="20003"/>
                    </a:ext>
                  </a:extLst>
                </a:gridCol>
                <a:gridCol w="1058056">
                  <a:extLst>
                    <a:ext uri="{9D8B030D-6E8A-4147-A177-3AD203B41FA5}">
                      <a16:colId xmlns:a16="http://schemas.microsoft.com/office/drawing/2014/main" val="20004"/>
                    </a:ext>
                  </a:extLst>
                </a:gridCol>
                <a:gridCol w="1058056">
                  <a:extLst>
                    <a:ext uri="{9D8B030D-6E8A-4147-A177-3AD203B41FA5}">
                      <a16:colId xmlns:a16="http://schemas.microsoft.com/office/drawing/2014/main" val="20005"/>
                    </a:ext>
                  </a:extLst>
                </a:gridCol>
                <a:gridCol w="1058056">
                  <a:extLst>
                    <a:ext uri="{9D8B030D-6E8A-4147-A177-3AD203B41FA5}">
                      <a16:colId xmlns:a16="http://schemas.microsoft.com/office/drawing/2014/main" val="20006"/>
                    </a:ext>
                  </a:extLst>
                </a:gridCol>
              </a:tblGrid>
              <a:tr h="75872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p</a:t>
                      </a:r>
                      <a:endParaRPr kumimoji="0" lang="en-US" altLang="zh-CN" sz="28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0" lang="en-US" altLang="zh-CN" sz="2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a:t>
                      </a:r>
                      <a:endParaRPr kumimoji="0" lang="en-US" altLang="zh-CN" sz="28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endParaRPr kumimoji="0" lang="en-US" altLang="zh-CN" sz="2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a:t>
                      </a:r>
                      <a:endParaRPr kumimoji="0" lang="en-US" altLang="zh-CN" sz="2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a:t>
                      </a:r>
                      <a:endParaRPr kumimoji="0" lang="en-US" altLang="zh-CN" sz="2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a:t>
                      </a:r>
                      <a:endParaRPr kumimoji="0" lang="en-US" altLang="zh-CN" sz="28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83174">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宋体" pitchFamily="2" charset="-122"/>
                          <a:ea typeface="宋体" pitchFamily="2" charset="-122"/>
                          <a:cs typeface="Times New Roman" pitchFamily="18" charset="0"/>
                        </a:rPr>
                        <a:t>(r/min)</a:t>
                      </a:r>
                      <a:endParaRPr kumimoji="0" lang="en-US" altLang="zh-CN" sz="2800" b="0" i="0" u="none" strike="noStrike" cap="none" normalizeH="0" baseline="0" dirty="0" smtClean="0">
                        <a:ln>
                          <a:noFill/>
                        </a:ln>
                        <a:solidFill>
                          <a:schemeClr val="tx1"/>
                        </a:solidFill>
                        <a:effectLst/>
                        <a:latin typeface="宋体" pitchFamily="2" charset="-122"/>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3000</a:t>
                      </a:r>
                      <a:endParaRPr kumimoji="0" lang="en-US" altLang="zh-CN" sz="28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1500</a:t>
                      </a:r>
                      <a:endParaRPr kumimoji="0" lang="en-US" altLang="zh-CN" sz="28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1000</a:t>
                      </a:r>
                      <a:endParaRPr kumimoji="0" lang="en-US" altLang="zh-CN" sz="28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750</a:t>
                      </a:r>
                      <a:endParaRPr kumimoji="0" lang="en-US" altLang="zh-CN" sz="28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600</a:t>
                      </a:r>
                      <a:endParaRPr kumimoji="0" lang="en-US" altLang="zh-CN" sz="28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500</a:t>
                      </a:r>
                      <a:endParaRPr kumimoji="0" lang="en-US" altLang="zh-CN" sz="28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pSp>
        <p:nvGrpSpPr>
          <p:cNvPr id="15391" name="Group 188"/>
          <p:cNvGrpSpPr>
            <a:grpSpLocks/>
          </p:cNvGrpSpPr>
          <p:nvPr/>
        </p:nvGrpSpPr>
        <p:grpSpPr bwMode="auto">
          <a:xfrm>
            <a:off x="2123914" y="2133055"/>
            <a:ext cx="2016125" cy="722312"/>
            <a:chOff x="2109" y="3911"/>
            <a:chExt cx="1134" cy="409"/>
          </a:xfrm>
        </p:grpSpPr>
        <p:sp>
          <p:nvSpPr>
            <p:cNvPr id="15392" name="Rectangle 189"/>
            <p:cNvSpPr>
              <a:spLocks noChangeArrowheads="1"/>
            </p:cNvSpPr>
            <p:nvPr/>
          </p:nvSpPr>
          <p:spPr bwMode="auto">
            <a:xfrm>
              <a:off x="2109" y="3911"/>
              <a:ext cx="1134" cy="409"/>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aphicFrame>
          <p:nvGraphicFramePr>
            <p:cNvPr id="15393" name="Object 190"/>
            <p:cNvGraphicFramePr>
              <a:graphicFrameLocks noChangeAspect="1"/>
            </p:cNvGraphicFramePr>
            <p:nvPr/>
          </p:nvGraphicFramePr>
          <p:xfrm>
            <a:off x="2154" y="3974"/>
            <a:ext cx="953" cy="260"/>
          </p:xfrm>
          <a:graphic>
            <a:graphicData uri="http://schemas.openxmlformats.org/presentationml/2006/ole">
              <mc:AlternateContent xmlns:mc="http://schemas.openxmlformats.org/markup-compatibility/2006">
                <mc:Choice xmlns:v="urn:schemas-microsoft-com:vml" Requires="v">
                  <p:oleObj spid="_x0000_s15526" name="公式" r:id="rId3" imgW="838200" imgH="228600" progId="Equation.3">
                    <p:embed/>
                  </p:oleObj>
                </mc:Choice>
                <mc:Fallback>
                  <p:oleObj name="公式" r:id="rId3" imgW="838200" imgH="228600" progId="Equation.3">
                    <p:embed/>
                    <p:pic>
                      <p:nvPicPr>
                        <p:cNvPr id="0" name="Object 1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4" y="3974"/>
                          <a:ext cx="953"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 name="矩形 8"/>
          <p:cNvSpPr/>
          <p:nvPr/>
        </p:nvSpPr>
        <p:spPr>
          <a:xfrm>
            <a:off x="251520" y="332656"/>
            <a:ext cx="6696744" cy="584775"/>
          </a:xfrm>
          <a:prstGeom prst="rect">
            <a:avLst/>
          </a:prstGeom>
        </p:spPr>
        <p:txBody>
          <a:bodyPr wrap="square">
            <a:spAutoFit/>
          </a:bodyPr>
          <a:lstStyle/>
          <a:p>
            <a:r>
              <a:rPr kumimoji="1" lang="en-US" altLang="zh-CN" b="1" dirty="0">
                <a:latin typeface="宋体" charset="-122"/>
              </a:rPr>
              <a:t> 1. </a:t>
            </a:r>
            <a:r>
              <a:rPr kumimoji="1" lang="zh-CN" altLang="en-US" b="1" dirty="0">
                <a:latin typeface="宋体" charset="-122"/>
              </a:rPr>
              <a:t>三相异步电机结构及工作原理</a:t>
            </a:r>
            <a:endParaRPr lang="zh-CN" altLang="en-US" dirty="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Text Box 4"/>
          <p:cNvSpPr txBox="1">
            <a:spLocks noChangeArrowheads="1"/>
          </p:cNvSpPr>
          <p:nvPr/>
        </p:nvSpPr>
        <p:spPr bwMode="auto">
          <a:xfrm>
            <a:off x="438943" y="1107060"/>
            <a:ext cx="69413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zh-CN" altLang="en-US" sz="2800" b="1" dirty="0" smtClean="0">
                <a:latin typeface="仿宋_GB2312" pitchFamily="49" charset="-122"/>
                <a:ea typeface="仿宋_GB2312" pitchFamily="49" charset="-122"/>
              </a:rPr>
              <a:t>（</a:t>
            </a:r>
            <a:r>
              <a:rPr lang="en-US" altLang="zh-CN" sz="2800" b="1" dirty="0" smtClean="0">
                <a:latin typeface="仿宋_GB2312" pitchFamily="49" charset="-122"/>
                <a:ea typeface="仿宋_GB2312" pitchFamily="49" charset="-122"/>
              </a:rPr>
              <a:t>3</a:t>
            </a:r>
            <a:r>
              <a:rPr lang="zh-CN" altLang="en-US" sz="2800" b="1" dirty="0" smtClean="0">
                <a:latin typeface="仿宋_GB2312" pitchFamily="49" charset="-122"/>
                <a:ea typeface="仿宋_GB2312" pitchFamily="49" charset="-122"/>
              </a:rPr>
              <a:t>）三相</a:t>
            </a:r>
            <a:r>
              <a:rPr lang="zh-CN" altLang="en-US" sz="2800" b="1" dirty="0">
                <a:latin typeface="仿宋_GB2312" pitchFamily="49" charset="-122"/>
                <a:ea typeface="仿宋_GB2312" pitchFamily="49" charset="-122"/>
              </a:rPr>
              <a:t>异步电动机的铭牌数据</a:t>
            </a:r>
          </a:p>
        </p:txBody>
      </p:sp>
      <p:sp>
        <p:nvSpPr>
          <p:cNvPr id="16388" name="Rectangle 5"/>
          <p:cNvSpPr>
            <a:spLocks noChangeArrowheads="1"/>
          </p:cNvSpPr>
          <p:nvPr/>
        </p:nvSpPr>
        <p:spPr bwMode="auto">
          <a:xfrm>
            <a:off x="199133" y="1612015"/>
            <a:ext cx="880154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en-US" altLang="zh-CN" sz="2800" b="1" dirty="0">
                <a:ea typeface="仿宋_GB2312" pitchFamily="49" charset="-122"/>
                <a:cs typeface="Times New Roman" pitchFamily="18" charset="0"/>
              </a:rPr>
              <a:t>    </a:t>
            </a:r>
            <a:r>
              <a:rPr lang="zh-CN" altLang="en-US" sz="2800" b="1" dirty="0">
                <a:ea typeface="仿宋_GB2312" pitchFamily="49" charset="-122"/>
                <a:cs typeface="Times New Roman" pitchFamily="18" charset="0"/>
              </a:rPr>
              <a:t>铭牌数据即电动机的额定值，是电机制造厂家对电机正常运行时，对有关的电量或机械量所规定的数据。</a:t>
            </a:r>
            <a:endParaRPr lang="en-US" altLang="zh-CN" sz="2800" b="1" dirty="0">
              <a:ea typeface="仿宋_GB2312" pitchFamily="49" charset="-122"/>
              <a:cs typeface="Times New Roman" pitchFamily="18" charset="0"/>
            </a:endParaRPr>
          </a:p>
        </p:txBody>
      </p:sp>
      <p:sp>
        <p:nvSpPr>
          <p:cNvPr id="16389" name="Rectangle 30"/>
          <p:cNvSpPr>
            <a:spLocks noChangeArrowheads="1"/>
          </p:cNvSpPr>
          <p:nvPr/>
        </p:nvSpPr>
        <p:spPr bwMode="auto">
          <a:xfrm>
            <a:off x="381536" y="4581128"/>
            <a:ext cx="2174241" cy="457200"/>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lIns="198000" rIns="198000">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dirty="0">
                <a:latin typeface="Times New Roman" pitchFamily="18" charset="0"/>
                <a:cs typeface="Times New Roman" pitchFamily="18" charset="0"/>
              </a:rPr>
              <a:t>1)   </a:t>
            </a:r>
            <a:r>
              <a:rPr kumimoji="1" lang="zh-CN" altLang="en-US" sz="2400" b="1" dirty="0">
                <a:latin typeface="Times New Roman" pitchFamily="18" charset="0"/>
                <a:cs typeface="Times New Roman" pitchFamily="18" charset="0"/>
              </a:rPr>
              <a:t>额定电压</a:t>
            </a:r>
            <a:endParaRPr kumimoji="1" lang="zh-CN" altLang="en-US" sz="2400" b="1" dirty="0">
              <a:latin typeface="Times New Roman" pitchFamily="18" charset="0"/>
            </a:endParaRPr>
          </a:p>
        </p:txBody>
      </p:sp>
      <p:graphicFrame>
        <p:nvGraphicFramePr>
          <p:cNvPr id="16390" name="Object 29"/>
          <p:cNvGraphicFramePr>
            <a:graphicFrameLocks noChangeAspect="1"/>
          </p:cNvGraphicFramePr>
          <p:nvPr>
            <p:extLst>
              <p:ext uri="{D42A27DB-BD31-4B8C-83A1-F6EECF244321}">
                <p14:modId xmlns:p14="http://schemas.microsoft.com/office/powerpoint/2010/main" val="1208379475"/>
              </p:ext>
            </p:extLst>
          </p:nvPr>
        </p:nvGraphicFramePr>
        <p:xfrm>
          <a:off x="2650220" y="4617933"/>
          <a:ext cx="425450" cy="411163"/>
        </p:xfrm>
        <a:graphic>
          <a:graphicData uri="http://schemas.openxmlformats.org/presentationml/2006/ole">
            <mc:AlternateContent xmlns:mc="http://schemas.openxmlformats.org/markup-compatibility/2006">
              <mc:Choice xmlns:v="urn:schemas-microsoft-com:vml" Requires="v">
                <p:oleObj spid="_x0000_s16934" name="Equation" r:id="rId3" imgW="241300" imgH="228600" progId="Equation.DSMT4">
                  <p:embed/>
                </p:oleObj>
              </mc:Choice>
              <mc:Fallback>
                <p:oleObj name="Equation" r:id="rId3" imgW="241300" imgH="228600" progId="Equation.DSMT4">
                  <p:embed/>
                  <p:pic>
                    <p:nvPicPr>
                      <p:cNvPr id="0" name="Object 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50220" y="4617933"/>
                        <a:ext cx="425450" cy="411163"/>
                      </a:xfrm>
                      <a:prstGeom prst="rect">
                        <a:avLst/>
                      </a:prstGeom>
                      <a:solidFill>
                        <a:schemeClr val="hlink"/>
                      </a:solidFill>
                      <a:ln>
                        <a:noFill/>
                      </a:ln>
                      <a:effectLst/>
                      <a:extLst/>
                    </p:spPr>
                  </p:pic>
                </p:oleObj>
              </mc:Fallback>
            </mc:AlternateContent>
          </a:graphicData>
        </a:graphic>
      </p:graphicFrame>
      <p:sp>
        <p:nvSpPr>
          <p:cNvPr id="16391" name="Rectangle 33"/>
          <p:cNvSpPr>
            <a:spLocks noChangeArrowheads="1"/>
          </p:cNvSpPr>
          <p:nvPr/>
        </p:nvSpPr>
        <p:spPr bwMode="auto">
          <a:xfrm>
            <a:off x="3923803" y="5117937"/>
            <a:ext cx="4392613" cy="457200"/>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dirty="0">
                <a:latin typeface="Times New Roman" pitchFamily="18" charset="0"/>
                <a:cs typeface="Times New Roman" pitchFamily="18" charset="0"/>
              </a:rPr>
              <a:t>5)  </a:t>
            </a:r>
            <a:r>
              <a:rPr kumimoji="1" lang="zh-CN" altLang="en-US" sz="2400" b="1" dirty="0">
                <a:latin typeface="Times New Roman" pitchFamily="18" charset="0"/>
                <a:cs typeface="Times New Roman" pitchFamily="18" charset="0"/>
              </a:rPr>
              <a:t>频率     </a:t>
            </a:r>
            <a:r>
              <a:rPr kumimoji="1" lang="zh-CN" altLang="en-US" sz="2400" b="1" dirty="0" smtClean="0">
                <a:latin typeface="Times New Roman" pitchFamily="18" charset="0"/>
                <a:cs typeface="Times New Roman" pitchFamily="18" charset="0"/>
              </a:rPr>
              <a:t>  </a:t>
            </a:r>
            <a:r>
              <a:rPr kumimoji="1" lang="en-US" altLang="zh-CN" sz="2400" b="1" i="1" dirty="0">
                <a:latin typeface="Times New Roman" pitchFamily="18" charset="0"/>
                <a:cs typeface="Times New Roman" pitchFamily="18" charset="0"/>
              </a:rPr>
              <a:t>f</a:t>
            </a:r>
          </a:p>
        </p:txBody>
      </p:sp>
      <p:sp>
        <p:nvSpPr>
          <p:cNvPr id="16392" name="Rectangle 36"/>
          <p:cNvSpPr>
            <a:spLocks noChangeArrowheads="1"/>
          </p:cNvSpPr>
          <p:nvPr/>
        </p:nvSpPr>
        <p:spPr bwMode="auto">
          <a:xfrm>
            <a:off x="381537" y="5112941"/>
            <a:ext cx="2174240" cy="457200"/>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lIns="198000" rIns="198000">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dirty="0">
                <a:latin typeface="Times New Roman" pitchFamily="18" charset="0"/>
                <a:cs typeface="Times New Roman" pitchFamily="18" charset="0"/>
              </a:rPr>
              <a:t>2</a:t>
            </a:r>
            <a:r>
              <a:rPr kumimoji="1" lang="zh-CN" altLang="en-US" sz="2400" b="1" dirty="0">
                <a:latin typeface="Times New Roman" pitchFamily="18" charset="0"/>
                <a:cs typeface="Times New Roman" pitchFamily="18" charset="0"/>
              </a:rPr>
              <a:t>）额定电流</a:t>
            </a:r>
          </a:p>
        </p:txBody>
      </p:sp>
      <p:graphicFrame>
        <p:nvGraphicFramePr>
          <p:cNvPr id="16393" name="Object 35"/>
          <p:cNvGraphicFramePr>
            <a:graphicFrameLocks noChangeAspect="1"/>
          </p:cNvGraphicFramePr>
          <p:nvPr>
            <p:extLst>
              <p:ext uri="{D42A27DB-BD31-4B8C-83A1-F6EECF244321}">
                <p14:modId xmlns:p14="http://schemas.microsoft.com/office/powerpoint/2010/main" val="989689440"/>
              </p:ext>
            </p:extLst>
          </p:nvPr>
        </p:nvGraphicFramePr>
        <p:xfrm>
          <a:off x="2650220" y="5038328"/>
          <a:ext cx="360362" cy="431800"/>
        </p:xfrm>
        <a:graphic>
          <a:graphicData uri="http://schemas.openxmlformats.org/presentationml/2006/ole">
            <mc:AlternateContent xmlns:mc="http://schemas.openxmlformats.org/markup-compatibility/2006">
              <mc:Choice xmlns:v="urn:schemas-microsoft-com:vml" Requires="v">
                <p:oleObj spid="_x0000_s16935" name="公式" r:id="rId5" imgW="190500" imgH="228600" progId="Equation.3">
                  <p:embed/>
                </p:oleObj>
              </mc:Choice>
              <mc:Fallback>
                <p:oleObj name="公式" r:id="rId5" imgW="190500" imgH="228600" progId="Equation.3">
                  <p:embed/>
                  <p:pic>
                    <p:nvPicPr>
                      <p:cNvPr id="0" name="Object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50220" y="5038328"/>
                        <a:ext cx="3603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94" name="Rectangle 38"/>
          <p:cNvSpPr>
            <a:spLocks noChangeArrowheads="1"/>
          </p:cNvSpPr>
          <p:nvPr/>
        </p:nvSpPr>
        <p:spPr bwMode="auto">
          <a:xfrm>
            <a:off x="3923803" y="5636096"/>
            <a:ext cx="4392613" cy="457200"/>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dirty="0">
                <a:latin typeface="Times New Roman" pitchFamily="18" charset="0"/>
                <a:cs typeface="Times New Roman" pitchFamily="18" charset="0"/>
              </a:rPr>
              <a:t>6</a:t>
            </a:r>
            <a:r>
              <a:rPr kumimoji="1" lang="zh-CN" altLang="en-US" sz="2400" b="1" dirty="0">
                <a:latin typeface="Times New Roman" pitchFamily="18" charset="0"/>
                <a:cs typeface="Times New Roman" pitchFamily="18" charset="0"/>
              </a:rPr>
              <a:t>）接法     </a:t>
            </a:r>
            <a:r>
              <a:rPr kumimoji="1" lang="zh-CN" altLang="en-US" sz="2400" b="1" dirty="0" smtClean="0"/>
              <a:t>星形</a:t>
            </a:r>
            <a:r>
              <a:rPr kumimoji="1" lang="zh-CN" altLang="en-US" sz="2400" b="1" dirty="0"/>
              <a:t>和三角形</a:t>
            </a:r>
            <a:r>
              <a:rPr kumimoji="1" lang="zh-CN" altLang="en-US" sz="1800" dirty="0"/>
              <a:t> </a:t>
            </a:r>
            <a:r>
              <a:rPr kumimoji="1" lang="zh-CN" altLang="en-US" sz="2400" b="1" dirty="0">
                <a:latin typeface="Times New Roman" pitchFamily="18" charset="0"/>
                <a:cs typeface="Times New Roman" pitchFamily="18" charset="0"/>
              </a:rPr>
              <a:t> </a:t>
            </a:r>
          </a:p>
        </p:txBody>
      </p:sp>
      <p:sp>
        <p:nvSpPr>
          <p:cNvPr id="16395" name="Rectangle 41"/>
          <p:cNvSpPr>
            <a:spLocks noChangeArrowheads="1"/>
          </p:cNvSpPr>
          <p:nvPr/>
        </p:nvSpPr>
        <p:spPr bwMode="auto">
          <a:xfrm>
            <a:off x="395537" y="6117140"/>
            <a:ext cx="2088232" cy="457200"/>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lIns="198000" rIns="198000">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dirty="0">
                <a:latin typeface="Times New Roman" pitchFamily="18" charset="0"/>
                <a:cs typeface="Times New Roman" pitchFamily="18" charset="0"/>
              </a:rPr>
              <a:t>4</a:t>
            </a:r>
            <a:r>
              <a:rPr kumimoji="1" lang="zh-CN" altLang="en-US" sz="2400" b="1" dirty="0">
                <a:latin typeface="Times New Roman" pitchFamily="18" charset="0"/>
                <a:cs typeface="Times New Roman" pitchFamily="18" charset="0"/>
              </a:rPr>
              <a:t>）额定转速</a:t>
            </a:r>
          </a:p>
        </p:txBody>
      </p:sp>
      <p:graphicFrame>
        <p:nvGraphicFramePr>
          <p:cNvPr id="16396" name="Object 40"/>
          <p:cNvGraphicFramePr>
            <a:graphicFrameLocks noChangeAspect="1"/>
          </p:cNvGraphicFramePr>
          <p:nvPr>
            <p:extLst>
              <p:ext uri="{D42A27DB-BD31-4B8C-83A1-F6EECF244321}">
                <p14:modId xmlns:p14="http://schemas.microsoft.com/office/powerpoint/2010/main" val="243589983"/>
              </p:ext>
            </p:extLst>
          </p:nvPr>
        </p:nvGraphicFramePr>
        <p:xfrm>
          <a:off x="2650220" y="6191112"/>
          <a:ext cx="576263" cy="385763"/>
        </p:xfrm>
        <a:graphic>
          <a:graphicData uri="http://schemas.openxmlformats.org/presentationml/2006/ole">
            <mc:AlternateContent xmlns:mc="http://schemas.openxmlformats.org/markup-compatibility/2006">
              <mc:Choice xmlns:v="urn:schemas-microsoft-com:vml" Requires="v">
                <p:oleObj spid="_x0000_s16936" name="公式" r:id="rId7" imgW="203112" imgH="228501" progId="Equation.3">
                  <p:embed/>
                </p:oleObj>
              </mc:Choice>
              <mc:Fallback>
                <p:oleObj name="公式" r:id="rId7" imgW="203112" imgH="228501" progId="Equation.3">
                  <p:embed/>
                  <p:pic>
                    <p:nvPicPr>
                      <p:cNvPr id="0" name="Object 4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50220" y="6191112"/>
                        <a:ext cx="576263" cy="385763"/>
                      </a:xfrm>
                      <a:prstGeom prst="rect">
                        <a:avLst/>
                      </a:prstGeom>
                      <a:solidFill>
                        <a:schemeClr val="hlink"/>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98" name="Rectangle 43"/>
          <p:cNvSpPr>
            <a:spLocks noChangeArrowheads="1"/>
          </p:cNvSpPr>
          <p:nvPr/>
        </p:nvSpPr>
        <p:spPr bwMode="auto">
          <a:xfrm>
            <a:off x="381536" y="5613902"/>
            <a:ext cx="2174241" cy="461665"/>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square" lIns="198000" rIns="198000">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dirty="0">
                <a:latin typeface="Times New Roman" pitchFamily="18" charset="0"/>
                <a:cs typeface="Times New Roman" pitchFamily="18" charset="0"/>
              </a:rPr>
              <a:t>3</a:t>
            </a:r>
            <a:r>
              <a:rPr kumimoji="1" lang="zh-CN" altLang="en-US" sz="2400" b="1" dirty="0">
                <a:latin typeface="Times New Roman" pitchFamily="18" charset="0"/>
                <a:cs typeface="Times New Roman" pitchFamily="18" charset="0"/>
              </a:rPr>
              <a:t>）</a:t>
            </a:r>
            <a:r>
              <a:rPr kumimoji="1" lang="zh-CN" altLang="en-US" sz="2400" b="1" dirty="0" smtClean="0">
                <a:latin typeface="Times New Roman" pitchFamily="18" charset="0"/>
                <a:cs typeface="Times New Roman" pitchFamily="18" charset="0"/>
              </a:rPr>
              <a:t>额定功率</a:t>
            </a:r>
            <a:endParaRPr kumimoji="1" lang="zh-CN" altLang="en-US" sz="2400" b="1" dirty="0">
              <a:latin typeface="Times New Roman" pitchFamily="18" charset="0"/>
              <a:cs typeface="Times New Roman" pitchFamily="18" charset="0"/>
            </a:endParaRPr>
          </a:p>
        </p:txBody>
      </p:sp>
      <p:graphicFrame>
        <p:nvGraphicFramePr>
          <p:cNvPr id="16399" name="Object 45"/>
          <p:cNvGraphicFramePr>
            <a:graphicFrameLocks noChangeAspect="1"/>
          </p:cNvGraphicFramePr>
          <p:nvPr>
            <p:extLst>
              <p:ext uri="{D42A27DB-BD31-4B8C-83A1-F6EECF244321}">
                <p14:modId xmlns:p14="http://schemas.microsoft.com/office/powerpoint/2010/main" val="2268121776"/>
              </p:ext>
            </p:extLst>
          </p:nvPr>
        </p:nvGraphicFramePr>
        <p:xfrm>
          <a:off x="2650220" y="5641589"/>
          <a:ext cx="425450" cy="503238"/>
        </p:xfrm>
        <a:graphic>
          <a:graphicData uri="http://schemas.openxmlformats.org/presentationml/2006/ole">
            <mc:AlternateContent xmlns:mc="http://schemas.openxmlformats.org/markup-compatibility/2006">
              <mc:Choice xmlns:v="urn:schemas-microsoft-com:vml" Requires="v">
                <p:oleObj spid="_x0000_s16937" name="Microsoft 公式 3.0" r:id="rId9" imgW="203112" imgH="228501" progId="Equation.3">
                  <p:embed/>
                </p:oleObj>
              </mc:Choice>
              <mc:Fallback>
                <p:oleObj name="Microsoft 公式 3.0" r:id="rId9" imgW="203112" imgH="228501" progId="Equation.3">
                  <p:embed/>
                  <p:pic>
                    <p:nvPicPr>
                      <p:cNvPr id="0" name="Object 4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50220" y="5641589"/>
                        <a:ext cx="425450"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6400" name="Picture 17" descr="图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07514" y="2627081"/>
            <a:ext cx="5296934" cy="2231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01" name="Rectangle 38"/>
          <p:cNvSpPr>
            <a:spLocks noChangeArrowheads="1"/>
          </p:cNvSpPr>
          <p:nvPr/>
        </p:nvSpPr>
        <p:spPr bwMode="auto">
          <a:xfrm>
            <a:off x="3923803" y="6117140"/>
            <a:ext cx="4392613" cy="457200"/>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a:latin typeface="Times New Roman" pitchFamily="18" charset="0"/>
                <a:cs typeface="Times New Roman" pitchFamily="18" charset="0"/>
              </a:rPr>
              <a:t>7</a:t>
            </a:r>
            <a:r>
              <a:rPr kumimoji="1" lang="zh-CN" altLang="en-US" sz="2400" b="1">
                <a:latin typeface="Times New Roman" pitchFamily="18" charset="0"/>
                <a:cs typeface="Times New Roman" pitchFamily="18" charset="0"/>
              </a:rPr>
              <a:t>）绝缘等级和工作方式</a:t>
            </a:r>
            <a:r>
              <a:rPr kumimoji="1" lang="en-US" altLang="zh-CN" sz="1800"/>
              <a:t> </a:t>
            </a:r>
            <a:r>
              <a:rPr kumimoji="1" lang="en-US" altLang="zh-CN" sz="2400" b="1">
                <a:latin typeface="Times New Roman" pitchFamily="18" charset="0"/>
                <a:cs typeface="Times New Roman" pitchFamily="18" charset="0"/>
              </a:rPr>
              <a:t> </a:t>
            </a:r>
          </a:p>
        </p:txBody>
      </p:sp>
      <p:sp>
        <p:nvSpPr>
          <p:cNvPr id="18" name="矩形 17"/>
          <p:cNvSpPr/>
          <p:nvPr/>
        </p:nvSpPr>
        <p:spPr>
          <a:xfrm>
            <a:off x="251520" y="332656"/>
            <a:ext cx="6696744" cy="584775"/>
          </a:xfrm>
          <a:prstGeom prst="rect">
            <a:avLst/>
          </a:prstGeom>
        </p:spPr>
        <p:txBody>
          <a:bodyPr wrap="square">
            <a:spAutoFit/>
          </a:bodyPr>
          <a:lstStyle/>
          <a:p>
            <a:r>
              <a:rPr kumimoji="1" lang="en-US" altLang="zh-CN" b="1" dirty="0">
                <a:latin typeface="宋体" charset="-122"/>
              </a:rPr>
              <a:t> 1. </a:t>
            </a:r>
            <a:r>
              <a:rPr kumimoji="1" lang="zh-CN" altLang="en-US" b="1" dirty="0">
                <a:latin typeface="宋体" charset="-122"/>
              </a:rPr>
              <a:t>三相异步电机结构及工作原理</a:t>
            </a:r>
            <a:endParaRPr lang="zh-CN" altLang="en-US" dirty="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ChangeArrowheads="1"/>
          </p:cNvSpPr>
          <p:nvPr/>
        </p:nvSpPr>
        <p:spPr bwMode="auto">
          <a:xfrm>
            <a:off x="539750" y="188913"/>
            <a:ext cx="7632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a:latin typeface="仿宋_GB2312" pitchFamily="49" charset="-122"/>
                <a:ea typeface="仿宋_GB2312" pitchFamily="49" charset="-122"/>
              </a:rPr>
              <a:t>2</a:t>
            </a:r>
            <a:r>
              <a:rPr kumimoji="1" lang="en-US" altLang="zh-CN" b="1" dirty="0" smtClean="0">
                <a:latin typeface="仿宋_GB2312" pitchFamily="49" charset="-122"/>
                <a:ea typeface="仿宋_GB2312" pitchFamily="49" charset="-122"/>
              </a:rPr>
              <a:t>.</a:t>
            </a:r>
            <a:r>
              <a:rPr kumimoji="1" lang="zh-CN" altLang="en-US" b="1" dirty="0" smtClean="0">
                <a:latin typeface="仿宋_GB2312" pitchFamily="49" charset="-122"/>
                <a:ea typeface="仿宋_GB2312" pitchFamily="49" charset="-122"/>
              </a:rPr>
              <a:t>三相</a:t>
            </a:r>
            <a:r>
              <a:rPr kumimoji="1" lang="zh-CN" altLang="en-US" b="1" dirty="0">
                <a:latin typeface="仿宋_GB2312" pitchFamily="49" charset="-122"/>
                <a:ea typeface="仿宋_GB2312" pitchFamily="49" charset="-122"/>
              </a:rPr>
              <a:t>异步电机电路分析及机械特性</a:t>
            </a:r>
          </a:p>
        </p:txBody>
      </p:sp>
      <p:sp>
        <p:nvSpPr>
          <p:cNvPr id="17412" name="Text Box 5"/>
          <p:cNvSpPr txBox="1">
            <a:spLocks noChangeArrowheads="1"/>
          </p:cNvSpPr>
          <p:nvPr/>
        </p:nvSpPr>
        <p:spPr bwMode="auto">
          <a:xfrm>
            <a:off x="311914" y="1268760"/>
            <a:ext cx="882015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en-US" altLang="zh-CN" sz="2800" b="1" dirty="0">
                <a:ea typeface="仿宋_GB2312" pitchFamily="49" charset="-122"/>
                <a:cs typeface="Times New Roman" pitchFamily="18" charset="0"/>
              </a:rPr>
              <a:t>     </a:t>
            </a:r>
            <a:r>
              <a:rPr lang="zh-CN" altLang="en-US" sz="2800" b="1" dirty="0">
                <a:ea typeface="仿宋_GB2312" pitchFamily="49" charset="-122"/>
                <a:cs typeface="Times New Roman" pitchFamily="18" charset="0"/>
              </a:rPr>
              <a:t>三相异步电动机的定子绕组和转子绕组的关系与变压器的原绕组和副绕组的关系相类似。分析的时候，可将定子绕组看做为变压器的原绕组，将转子绕组看做为副绕组。如图所示。</a:t>
            </a:r>
          </a:p>
        </p:txBody>
      </p:sp>
      <p:pic>
        <p:nvPicPr>
          <p:cNvPr id="17413" name="Picture 7" descr="绘图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2275" y="3284538"/>
            <a:ext cx="4968875" cy="290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p:cNvSpPr>
            <a:spLocks noGrp="1"/>
          </p:cNvSpPr>
          <p:nvPr>
            <p:ph type="sldNum" sz="quarter" idx="4294967295"/>
          </p:nvPr>
        </p:nvSpPr>
        <p:spPr>
          <a:xfrm>
            <a:off x="8460432" y="6353944"/>
            <a:ext cx="496094"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fld id="{96E6385B-DE96-49B1-B047-28A4BA4F3D40}" type="slidenum">
              <a:rPr lang="en-US" altLang="zh-CN" sz="1400"/>
              <a:pPr>
                <a:spcBef>
                  <a:spcPct val="0"/>
                </a:spcBef>
                <a:buFontTx/>
                <a:buNone/>
              </a:pPr>
              <a:t>18</a:t>
            </a:fld>
            <a:endParaRPr lang="en-US" altLang="zh-CN" sz="1400"/>
          </a:p>
        </p:txBody>
      </p:sp>
      <p:sp>
        <p:nvSpPr>
          <p:cNvPr id="18436" name="Rectangle 5"/>
          <p:cNvSpPr>
            <a:spLocks noChangeArrowheads="1"/>
          </p:cNvSpPr>
          <p:nvPr/>
        </p:nvSpPr>
        <p:spPr bwMode="auto">
          <a:xfrm>
            <a:off x="539750" y="980088"/>
            <a:ext cx="51123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zh-CN" altLang="en-US" sz="2800" b="1" dirty="0" smtClean="0">
                <a:latin typeface="仿宋_GB2312" pitchFamily="49" charset="-122"/>
                <a:ea typeface="仿宋_GB2312" pitchFamily="49" charset="-122"/>
              </a:rPr>
              <a:t>（</a:t>
            </a:r>
            <a:r>
              <a:rPr lang="en-US" altLang="zh-CN" sz="2800" b="1" dirty="0" smtClean="0">
                <a:latin typeface="仿宋_GB2312" pitchFamily="49" charset="-122"/>
                <a:ea typeface="仿宋_GB2312" pitchFamily="49" charset="-122"/>
              </a:rPr>
              <a:t>1</a:t>
            </a:r>
            <a:r>
              <a:rPr lang="zh-CN" altLang="en-US" sz="2800" b="1" dirty="0" smtClean="0">
                <a:latin typeface="仿宋_GB2312" pitchFamily="49" charset="-122"/>
                <a:ea typeface="仿宋_GB2312" pitchFamily="49" charset="-122"/>
              </a:rPr>
              <a:t>）电机电路</a:t>
            </a:r>
            <a:r>
              <a:rPr lang="en-US" altLang="zh-CN" sz="2800" b="1" dirty="0" smtClean="0">
                <a:latin typeface="仿宋_GB2312" pitchFamily="49" charset="-122"/>
                <a:ea typeface="仿宋_GB2312" pitchFamily="49" charset="-122"/>
              </a:rPr>
              <a:t>——</a:t>
            </a:r>
            <a:r>
              <a:rPr lang="zh-CN" altLang="en-US" sz="2800" b="1" dirty="0" smtClean="0">
                <a:latin typeface="仿宋_GB2312" pitchFamily="49" charset="-122"/>
                <a:ea typeface="仿宋_GB2312" pitchFamily="49" charset="-122"/>
              </a:rPr>
              <a:t>定子</a:t>
            </a:r>
            <a:r>
              <a:rPr lang="zh-CN" altLang="en-US" sz="2800" b="1" dirty="0">
                <a:latin typeface="仿宋_GB2312" pitchFamily="49" charset="-122"/>
                <a:ea typeface="仿宋_GB2312" pitchFamily="49" charset="-122"/>
              </a:rPr>
              <a:t>电路 </a:t>
            </a:r>
          </a:p>
        </p:txBody>
      </p:sp>
      <p:sp>
        <p:nvSpPr>
          <p:cNvPr id="18437" name="Text Box 9"/>
          <p:cNvSpPr txBox="1">
            <a:spLocks noChangeArrowheads="1"/>
          </p:cNvSpPr>
          <p:nvPr/>
        </p:nvSpPr>
        <p:spPr bwMode="auto">
          <a:xfrm>
            <a:off x="323850" y="1628775"/>
            <a:ext cx="8820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zh-CN" altLang="en-US" sz="2800" b="1" dirty="0">
                <a:ea typeface="仿宋_GB2312" pitchFamily="49" charset="-122"/>
                <a:cs typeface="Times New Roman" pitchFamily="18" charset="0"/>
              </a:rPr>
              <a:t>采用</a:t>
            </a:r>
            <a:r>
              <a:rPr lang="en-US" altLang="zh-CN" sz="2800" b="1" dirty="0" err="1">
                <a:ea typeface="仿宋_GB2312" pitchFamily="49" charset="-122"/>
                <a:cs typeface="Times New Roman" pitchFamily="18" charset="0"/>
              </a:rPr>
              <a:t>KVL</a:t>
            </a:r>
            <a:r>
              <a:rPr lang="zh-CN" altLang="en-US" sz="2800" b="1" dirty="0">
                <a:ea typeface="仿宋_GB2312" pitchFamily="49" charset="-122"/>
                <a:cs typeface="Times New Roman" pitchFamily="18" charset="0"/>
              </a:rPr>
              <a:t>定理可以列写出定子电路的回路电压方程，即</a:t>
            </a:r>
          </a:p>
        </p:txBody>
      </p:sp>
      <p:sp>
        <p:nvSpPr>
          <p:cNvPr id="18438" name="Rectangle 12"/>
          <p:cNvSpPr>
            <a:spLocks noChangeArrowheads="1"/>
          </p:cNvSpPr>
          <p:nvPr/>
        </p:nvSpPr>
        <p:spPr bwMode="auto">
          <a:xfrm>
            <a:off x="0" y="3268663"/>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18439" name="Rectangle 13"/>
          <p:cNvSpPr>
            <a:spLocks noChangeArrowheads="1"/>
          </p:cNvSpPr>
          <p:nvPr/>
        </p:nvSpPr>
        <p:spPr bwMode="auto">
          <a:xfrm>
            <a:off x="1258888" y="2349500"/>
            <a:ext cx="6121400" cy="649288"/>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aphicFrame>
        <p:nvGraphicFramePr>
          <p:cNvPr id="18440" name="Object 11"/>
          <p:cNvGraphicFramePr>
            <a:graphicFrameLocks noChangeAspect="1"/>
          </p:cNvGraphicFramePr>
          <p:nvPr/>
        </p:nvGraphicFramePr>
        <p:xfrm>
          <a:off x="1979613" y="2205038"/>
          <a:ext cx="4681537" cy="857250"/>
        </p:xfrm>
        <a:graphic>
          <a:graphicData uri="http://schemas.openxmlformats.org/presentationml/2006/ole">
            <mc:AlternateContent xmlns:mc="http://schemas.openxmlformats.org/markup-compatibility/2006">
              <mc:Choice xmlns:v="urn:schemas-microsoft-com:vml" Requires="v">
                <p:oleObj spid="_x0000_s77581" name="Microsoft 公式 3.0" r:id="rId3" imgW="1751840" imgH="317362" progId="Equation.3">
                  <p:embed/>
                </p:oleObj>
              </mc:Choice>
              <mc:Fallback>
                <p:oleObj name="Microsoft 公式 3.0" r:id="rId3" imgW="1751840" imgH="317362"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2205038"/>
                        <a:ext cx="4681537"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1" name="Rectangle 14"/>
          <p:cNvSpPr>
            <a:spLocks noChangeArrowheads="1"/>
          </p:cNvSpPr>
          <p:nvPr/>
        </p:nvSpPr>
        <p:spPr bwMode="auto">
          <a:xfrm>
            <a:off x="1258888" y="3213100"/>
            <a:ext cx="6048375" cy="649288"/>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sp>
        <p:nvSpPr>
          <p:cNvPr id="18442" name="Rectangle 16"/>
          <p:cNvSpPr>
            <a:spLocks noChangeArrowheads="1"/>
          </p:cNvSpPr>
          <p:nvPr/>
        </p:nvSpPr>
        <p:spPr bwMode="auto">
          <a:xfrm>
            <a:off x="0" y="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18443" name="Rectangle 18"/>
          <p:cNvSpPr>
            <a:spLocks noChangeArrowheads="1"/>
          </p:cNvSpPr>
          <p:nvPr/>
        </p:nvSpPr>
        <p:spPr bwMode="auto">
          <a:xfrm>
            <a:off x="0" y="3284538"/>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graphicFrame>
        <p:nvGraphicFramePr>
          <p:cNvPr id="18444" name="Object 17"/>
          <p:cNvGraphicFramePr>
            <a:graphicFrameLocks noChangeAspect="1"/>
          </p:cNvGraphicFramePr>
          <p:nvPr/>
        </p:nvGraphicFramePr>
        <p:xfrm>
          <a:off x="1979613" y="3068638"/>
          <a:ext cx="2160587" cy="844550"/>
        </p:xfrm>
        <a:graphic>
          <a:graphicData uri="http://schemas.openxmlformats.org/presentationml/2006/ole">
            <mc:AlternateContent xmlns:mc="http://schemas.openxmlformats.org/markup-compatibility/2006">
              <mc:Choice xmlns:v="urn:schemas-microsoft-com:vml" Requires="v">
                <p:oleObj spid="_x0000_s77582" name="Microsoft 公式 3.0" r:id="rId5" imgW="634725" imgH="304668" progId="Equation.3">
                  <p:embed/>
                </p:oleObj>
              </mc:Choice>
              <mc:Fallback>
                <p:oleObj name="Microsoft 公式 3.0" r:id="rId5" imgW="634725" imgH="304668"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3068638"/>
                        <a:ext cx="2160587"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5" name="Rectangle 19"/>
          <p:cNvSpPr>
            <a:spLocks noChangeArrowheads="1"/>
          </p:cNvSpPr>
          <p:nvPr/>
        </p:nvSpPr>
        <p:spPr bwMode="auto">
          <a:xfrm>
            <a:off x="1258888" y="4149725"/>
            <a:ext cx="6049962" cy="647700"/>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sp>
        <p:nvSpPr>
          <p:cNvPr id="18446" name="Rectangle 21"/>
          <p:cNvSpPr>
            <a:spLocks noChangeArrowheads="1"/>
          </p:cNvSpPr>
          <p:nvPr/>
        </p:nvSpPr>
        <p:spPr bwMode="auto">
          <a:xfrm>
            <a:off x="0" y="3357563"/>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graphicFrame>
        <p:nvGraphicFramePr>
          <p:cNvPr id="18447" name="Object 20"/>
          <p:cNvGraphicFramePr>
            <a:graphicFrameLocks noChangeAspect="1"/>
          </p:cNvGraphicFramePr>
          <p:nvPr/>
        </p:nvGraphicFramePr>
        <p:xfrm>
          <a:off x="1908175" y="4149725"/>
          <a:ext cx="4321175" cy="669925"/>
        </p:xfrm>
        <a:graphic>
          <a:graphicData uri="http://schemas.openxmlformats.org/presentationml/2006/ole">
            <mc:AlternateContent xmlns:mc="http://schemas.openxmlformats.org/markup-compatibility/2006">
              <mc:Choice xmlns:v="urn:schemas-microsoft-com:vml" Requires="v">
                <p:oleObj spid="_x0000_s77583" name="Microsoft 公式 3.0" r:id="rId7" imgW="1371600" imgH="215900" progId="Equation.3">
                  <p:embed/>
                </p:oleObj>
              </mc:Choice>
              <mc:Fallback>
                <p:oleObj name="Microsoft 公式 3.0" r:id="rId7" imgW="1371600" imgH="21590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175" y="4149725"/>
                        <a:ext cx="4321175" cy="66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48" name="Rectangle 23"/>
          <p:cNvSpPr>
            <a:spLocks noChangeArrowheads="1"/>
          </p:cNvSpPr>
          <p:nvPr/>
        </p:nvSpPr>
        <p:spPr bwMode="auto">
          <a:xfrm>
            <a:off x="0" y="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18449" name="Rectangle 25"/>
          <p:cNvSpPr>
            <a:spLocks noChangeArrowheads="1"/>
          </p:cNvSpPr>
          <p:nvPr/>
        </p:nvSpPr>
        <p:spPr bwMode="auto">
          <a:xfrm>
            <a:off x="0" y="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18450" name="Rectangle 27"/>
          <p:cNvSpPr>
            <a:spLocks noChangeArrowheads="1"/>
          </p:cNvSpPr>
          <p:nvPr/>
        </p:nvSpPr>
        <p:spPr bwMode="auto">
          <a:xfrm>
            <a:off x="0" y="3322638"/>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18451" name="Rectangle 36"/>
          <p:cNvSpPr>
            <a:spLocks noChangeArrowheads="1"/>
          </p:cNvSpPr>
          <p:nvPr/>
        </p:nvSpPr>
        <p:spPr bwMode="auto">
          <a:xfrm>
            <a:off x="0" y="3322638"/>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18452" name="Rectangle 50"/>
          <p:cNvSpPr>
            <a:spLocks noChangeArrowheads="1"/>
          </p:cNvSpPr>
          <p:nvPr/>
        </p:nvSpPr>
        <p:spPr bwMode="auto">
          <a:xfrm>
            <a:off x="0" y="335280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grpSp>
        <p:nvGrpSpPr>
          <p:cNvPr id="18453" name="Group 52"/>
          <p:cNvGrpSpPr>
            <a:grpSpLocks/>
          </p:cNvGrpSpPr>
          <p:nvPr/>
        </p:nvGrpSpPr>
        <p:grpSpPr bwMode="auto">
          <a:xfrm>
            <a:off x="437356" y="5117281"/>
            <a:ext cx="7837488" cy="1236663"/>
            <a:chOff x="295" y="3252"/>
            <a:chExt cx="4937" cy="779"/>
          </a:xfrm>
        </p:grpSpPr>
        <p:sp>
          <p:nvSpPr>
            <p:cNvPr id="18474" name="Text Box 10"/>
            <p:cNvSpPr txBox="1">
              <a:spLocks noChangeArrowheads="1"/>
            </p:cNvSpPr>
            <p:nvPr/>
          </p:nvSpPr>
          <p:spPr bwMode="auto">
            <a:xfrm>
              <a:off x="295" y="3294"/>
              <a:ext cx="4937"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en-US" altLang="zh-CN" sz="2800" b="1" dirty="0">
                  <a:ea typeface="仿宋_GB2312" pitchFamily="49" charset="-122"/>
                  <a:cs typeface="Times New Roman" pitchFamily="18" charset="0"/>
                </a:rPr>
                <a:t> </a:t>
              </a:r>
              <a:r>
                <a:rPr lang="zh-CN" altLang="en-US" sz="2800" b="1" dirty="0">
                  <a:ea typeface="仿宋_GB2312" pitchFamily="49" charset="-122"/>
                  <a:cs typeface="Times New Roman" pitchFamily="18" charset="0"/>
                </a:rPr>
                <a:t>式中的     为定子绕组上相电压的频率，   为</a:t>
              </a:r>
              <a:r>
                <a:rPr lang="zh-CN" altLang="en-US" sz="2800" b="1" dirty="0" smtClean="0">
                  <a:ea typeface="仿宋_GB2312" pitchFamily="49" charset="-122"/>
                  <a:cs typeface="Times New Roman" pitchFamily="18" charset="0"/>
                </a:rPr>
                <a:t>定</a:t>
              </a:r>
              <a:endParaRPr lang="en-US" altLang="zh-CN" sz="2800" b="1" dirty="0" smtClean="0">
                <a:ea typeface="仿宋_GB2312" pitchFamily="49" charset="-122"/>
                <a:cs typeface="Times New Roman" pitchFamily="18" charset="0"/>
              </a:endParaRPr>
            </a:p>
            <a:p>
              <a:pPr eaLnBrk="1" hangingPunct="1">
                <a:spcBef>
                  <a:spcPct val="50000"/>
                </a:spcBef>
                <a:buFontTx/>
                <a:buNone/>
              </a:pPr>
              <a:r>
                <a:rPr lang="zh-CN" altLang="en-US" sz="2800" b="1" dirty="0" smtClean="0">
                  <a:ea typeface="仿宋_GB2312" pitchFamily="49" charset="-122"/>
                  <a:cs typeface="Times New Roman" pitchFamily="18" charset="0"/>
                </a:rPr>
                <a:t>子</a:t>
              </a:r>
              <a:r>
                <a:rPr lang="zh-CN" altLang="en-US" sz="2800" b="1" dirty="0">
                  <a:ea typeface="仿宋_GB2312" pitchFamily="49" charset="-122"/>
                  <a:cs typeface="Times New Roman" pitchFamily="18" charset="0"/>
                </a:rPr>
                <a:t>绕组的匝数，   为旋转磁场的每极磁通。</a:t>
              </a:r>
            </a:p>
          </p:txBody>
        </p:sp>
        <p:grpSp>
          <p:nvGrpSpPr>
            <p:cNvPr id="18475" name="Group 39"/>
            <p:cNvGrpSpPr>
              <a:grpSpLocks/>
            </p:cNvGrpSpPr>
            <p:nvPr/>
          </p:nvGrpSpPr>
          <p:grpSpPr bwMode="auto">
            <a:xfrm>
              <a:off x="1111" y="3252"/>
              <a:ext cx="273" cy="343"/>
              <a:chOff x="1111" y="3521"/>
              <a:chExt cx="273" cy="343"/>
            </a:xfrm>
          </p:grpSpPr>
          <p:sp>
            <p:nvSpPr>
              <p:cNvPr id="18480" name="Rectangle 40"/>
              <p:cNvSpPr>
                <a:spLocks noChangeArrowheads="1"/>
              </p:cNvSpPr>
              <p:nvPr/>
            </p:nvSpPr>
            <p:spPr bwMode="auto">
              <a:xfrm>
                <a:off x="1111" y="3521"/>
                <a:ext cx="273" cy="318"/>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aphicFrame>
            <p:nvGraphicFramePr>
              <p:cNvPr id="18481" name="Object 41"/>
              <p:cNvGraphicFramePr>
                <a:graphicFrameLocks noChangeAspect="1"/>
              </p:cNvGraphicFramePr>
              <p:nvPr>
                <p:extLst>
                  <p:ext uri="{D42A27DB-BD31-4B8C-83A1-F6EECF244321}">
                    <p14:modId xmlns:p14="http://schemas.microsoft.com/office/powerpoint/2010/main" val="1158356267"/>
                  </p:ext>
                </p:extLst>
              </p:nvPr>
            </p:nvGraphicFramePr>
            <p:xfrm>
              <a:off x="1111" y="3592"/>
              <a:ext cx="215" cy="272"/>
            </p:xfrm>
            <a:graphic>
              <a:graphicData uri="http://schemas.openxmlformats.org/presentationml/2006/ole">
                <mc:AlternateContent xmlns:mc="http://schemas.openxmlformats.org/markup-compatibility/2006">
                  <mc:Choice xmlns:v="urn:schemas-microsoft-com:vml" Requires="v">
                    <p:oleObj spid="_x0000_s77584" name="Microsoft 公式 3.0" r:id="rId9" imgW="164885" imgH="215619" progId="Equation.3">
                      <p:embed/>
                    </p:oleObj>
                  </mc:Choice>
                  <mc:Fallback>
                    <p:oleObj name="Microsoft 公式 3.0" r:id="rId9" imgW="164885" imgH="215619" progId="Equation.3">
                      <p:embed/>
                      <p:pic>
                        <p:nvPicPr>
                          <p:cNvPr id="0" name="Object 4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1" y="3592"/>
                            <a:ext cx="215"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476" name="Group 48"/>
            <p:cNvGrpSpPr>
              <a:grpSpLocks/>
            </p:cNvGrpSpPr>
            <p:nvPr/>
          </p:nvGrpSpPr>
          <p:grpSpPr bwMode="auto">
            <a:xfrm>
              <a:off x="4195" y="3294"/>
              <a:ext cx="272" cy="362"/>
              <a:chOff x="1111" y="3113"/>
              <a:chExt cx="272" cy="362"/>
            </a:xfrm>
          </p:grpSpPr>
          <p:sp>
            <p:nvSpPr>
              <p:cNvPr id="18478" name="Rectangle 46"/>
              <p:cNvSpPr>
                <a:spLocks noChangeArrowheads="1"/>
              </p:cNvSpPr>
              <p:nvPr/>
            </p:nvSpPr>
            <p:spPr bwMode="auto">
              <a:xfrm>
                <a:off x="1111" y="3113"/>
                <a:ext cx="272" cy="362"/>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aphicFrame>
            <p:nvGraphicFramePr>
              <p:cNvPr id="18479" name="Object 47"/>
              <p:cNvGraphicFramePr>
                <a:graphicFrameLocks noChangeAspect="1"/>
              </p:cNvGraphicFramePr>
              <p:nvPr>
                <p:extLst>
                  <p:ext uri="{D42A27DB-BD31-4B8C-83A1-F6EECF244321}">
                    <p14:modId xmlns:p14="http://schemas.microsoft.com/office/powerpoint/2010/main" val="160527573"/>
                  </p:ext>
                </p:extLst>
              </p:nvPr>
            </p:nvGraphicFramePr>
            <p:xfrm>
              <a:off x="1111" y="3141"/>
              <a:ext cx="265" cy="273"/>
            </p:xfrm>
            <a:graphic>
              <a:graphicData uri="http://schemas.openxmlformats.org/presentationml/2006/ole">
                <mc:AlternateContent xmlns:mc="http://schemas.openxmlformats.org/markup-compatibility/2006">
                  <mc:Choice xmlns:v="urn:schemas-microsoft-com:vml" Requires="v">
                    <p:oleObj spid="_x0000_s77585" name="Microsoft 公式 3.0" r:id="rId11" imgW="203024" imgH="215713" progId="Equation.3">
                      <p:embed/>
                    </p:oleObj>
                  </mc:Choice>
                  <mc:Fallback>
                    <p:oleObj name="Microsoft 公式 3.0" r:id="rId11" imgW="203024" imgH="215713" progId="Equation.3">
                      <p:embed/>
                      <p:pic>
                        <p:nvPicPr>
                          <p:cNvPr id="0" name="Object 4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11" y="3141"/>
                            <a:ext cx="265"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18477" name="Object 52"/>
            <p:cNvGraphicFramePr>
              <a:graphicFrameLocks noChangeAspect="1"/>
            </p:cNvGraphicFramePr>
            <p:nvPr>
              <p:extLst>
                <p:ext uri="{D42A27DB-BD31-4B8C-83A1-F6EECF244321}">
                  <p14:modId xmlns:p14="http://schemas.microsoft.com/office/powerpoint/2010/main" val="2264240164"/>
                </p:ext>
              </p:extLst>
            </p:nvPr>
          </p:nvGraphicFramePr>
          <p:xfrm>
            <a:off x="1860" y="3777"/>
            <a:ext cx="249" cy="226"/>
          </p:xfrm>
          <a:graphic>
            <a:graphicData uri="http://schemas.openxmlformats.org/presentationml/2006/ole">
              <mc:AlternateContent xmlns:mc="http://schemas.openxmlformats.org/markup-compatibility/2006">
                <mc:Choice xmlns:v="urn:schemas-microsoft-com:vml" Requires="v">
                  <p:oleObj spid="_x0000_s77586" name="Microsoft 公式 3.0" r:id="rId13" imgW="164957" imgH="152268" progId="Equation.3">
                    <p:embed/>
                  </p:oleObj>
                </mc:Choice>
                <mc:Fallback>
                  <p:oleObj name="Microsoft 公式 3.0" r:id="rId13" imgW="164957" imgH="152268" progId="Equation.3">
                    <p:embed/>
                    <p:pic>
                      <p:nvPicPr>
                        <p:cNvPr id="0" name="Object 5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860" y="3777"/>
                          <a:ext cx="249"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454" name="Group 56"/>
          <p:cNvGrpSpPr>
            <a:grpSpLocks/>
          </p:cNvGrpSpPr>
          <p:nvPr/>
        </p:nvGrpSpPr>
        <p:grpSpPr bwMode="auto">
          <a:xfrm>
            <a:off x="1258888" y="2205038"/>
            <a:ext cx="6121400" cy="857250"/>
            <a:chOff x="793" y="1389"/>
            <a:chExt cx="3856" cy="540"/>
          </a:xfrm>
        </p:grpSpPr>
        <p:sp>
          <p:nvSpPr>
            <p:cNvPr id="18472" name="Rectangle 54"/>
            <p:cNvSpPr>
              <a:spLocks noChangeArrowheads="1"/>
            </p:cNvSpPr>
            <p:nvPr/>
          </p:nvSpPr>
          <p:spPr bwMode="auto">
            <a:xfrm>
              <a:off x="793" y="1480"/>
              <a:ext cx="3856" cy="409"/>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aphicFrame>
          <p:nvGraphicFramePr>
            <p:cNvPr id="18473" name="Object 55"/>
            <p:cNvGraphicFramePr>
              <a:graphicFrameLocks noChangeAspect="1"/>
            </p:cNvGraphicFramePr>
            <p:nvPr/>
          </p:nvGraphicFramePr>
          <p:xfrm>
            <a:off x="1247" y="1389"/>
            <a:ext cx="2949" cy="540"/>
          </p:xfrm>
          <a:graphic>
            <a:graphicData uri="http://schemas.openxmlformats.org/presentationml/2006/ole">
              <mc:AlternateContent xmlns:mc="http://schemas.openxmlformats.org/markup-compatibility/2006">
                <mc:Choice xmlns:v="urn:schemas-microsoft-com:vml" Requires="v">
                  <p:oleObj spid="_x0000_s77587" name="Microsoft 公式 3.0" r:id="rId15" imgW="1751840" imgH="317362" progId="Equation.3">
                    <p:embed/>
                  </p:oleObj>
                </mc:Choice>
                <mc:Fallback>
                  <p:oleObj name="Microsoft 公式 3.0" r:id="rId15" imgW="1751840" imgH="317362" progId="Equation.3">
                    <p:embed/>
                    <p:pic>
                      <p:nvPicPr>
                        <p:cNvPr id="0" name="Object 5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7" y="1389"/>
                          <a:ext cx="2949"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8455" name="Rectangle 57"/>
          <p:cNvSpPr>
            <a:spLocks noChangeArrowheads="1"/>
          </p:cNvSpPr>
          <p:nvPr/>
        </p:nvSpPr>
        <p:spPr bwMode="auto">
          <a:xfrm>
            <a:off x="0" y="3284538"/>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graphicFrame>
        <p:nvGraphicFramePr>
          <p:cNvPr id="18456" name="Object 58"/>
          <p:cNvGraphicFramePr>
            <a:graphicFrameLocks noChangeAspect="1"/>
          </p:cNvGraphicFramePr>
          <p:nvPr/>
        </p:nvGraphicFramePr>
        <p:xfrm>
          <a:off x="1979613" y="3068638"/>
          <a:ext cx="2160587" cy="844550"/>
        </p:xfrm>
        <a:graphic>
          <a:graphicData uri="http://schemas.openxmlformats.org/presentationml/2006/ole">
            <mc:AlternateContent xmlns:mc="http://schemas.openxmlformats.org/markup-compatibility/2006">
              <mc:Choice xmlns:v="urn:schemas-microsoft-com:vml" Requires="v">
                <p:oleObj spid="_x0000_s77588" name="Microsoft 公式 3.0" r:id="rId16" imgW="634725" imgH="304668" progId="Equation.3">
                  <p:embed/>
                </p:oleObj>
              </mc:Choice>
              <mc:Fallback>
                <p:oleObj name="Microsoft 公式 3.0" r:id="rId16" imgW="634725" imgH="304668" progId="Equation.3">
                  <p:embed/>
                  <p:pic>
                    <p:nvPicPr>
                      <p:cNvPr id="0" name="Object 5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3068638"/>
                        <a:ext cx="2160587" cy="84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18457" name="Group 61"/>
          <p:cNvGrpSpPr>
            <a:grpSpLocks/>
          </p:cNvGrpSpPr>
          <p:nvPr/>
        </p:nvGrpSpPr>
        <p:grpSpPr bwMode="auto">
          <a:xfrm>
            <a:off x="1258888" y="3068638"/>
            <a:ext cx="6048375" cy="844550"/>
            <a:chOff x="793" y="1933"/>
            <a:chExt cx="3810" cy="532"/>
          </a:xfrm>
        </p:grpSpPr>
        <p:sp>
          <p:nvSpPr>
            <p:cNvPr id="18470" name="Rectangle 59"/>
            <p:cNvSpPr>
              <a:spLocks noChangeArrowheads="1"/>
            </p:cNvSpPr>
            <p:nvPr/>
          </p:nvSpPr>
          <p:spPr bwMode="auto">
            <a:xfrm>
              <a:off x="793" y="2024"/>
              <a:ext cx="3810" cy="409"/>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aphicFrame>
          <p:nvGraphicFramePr>
            <p:cNvPr id="18471" name="Object 60"/>
            <p:cNvGraphicFramePr>
              <a:graphicFrameLocks noChangeAspect="1"/>
            </p:cNvGraphicFramePr>
            <p:nvPr/>
          </p:nvGraphicFramePr>
          <p:xfrm>
            <a:off x="1247" y="1933"/>
            <a:ext cx="1361" cy="532"/>
          </p:xfrm>
          <a:graphic>
            <a:graphicData uri="http://schemas.openxmlformats.org/presentationml/2006/ole">
              <mc:AlternateContent xmlns:mc="http://schemas.openxmlformats.org/markup-compatibility/2006">
                <mc:Choice xmlns:v="urn:schemas-microsoft-com:vml" Requires="v">
                  <p:oleObj spid="_x0000_s77589" name="Microsoft 公式 3.0" r:id="rId17" imgW="634725" imgH="304668" progId="Equation.3">
                    <p:embed/>
                  </p:oleObj>
                </mc:Choice>
                <mc:Fallback>
                  <p:oleObj name="Microsoft 公式 3.0" r:id="rId17" imgW="634725" imgH="304668" progId="Equation.3">
                    <p:embed/>
                    <p:pic>
                      <p:nvPicPr>
                        <p:cNvPr id="0" name="Object 6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 y="1933"/>
                          <a:ext cx="1361" cy="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458" name="Group 64"/>
          <p:cNvGrpSpPr>
            <a:grpSpLocks/>
          </p:cNvGrpSpPr>
          <p:nvPr/>
        </p:nvGrpSpPr>
        <p:grpSpPr bwMode="auto">
          <a:xfrm>
            <a:off x="1258888" y="4149725"/>
            <a:ext cx="6049962" cy="669925"/>
            <a:chOff x="793" y="2614"/>
            <a:chExt cx="3811" cy="422"/>
          </a:xfrm>
        </p:grpSpPr>
        <p:sp>
          <p:nvSpPr>
            <p:cNvPr id="18468" name="Rectangle 62"/>
            <p:cNvSpPr>
              <a:spLocks noChangeArrowheads="1"/>
            </p:cNvSpPr>
            <p:nvPr/>
          </p:nvSpPr>
          <p:spPr bwMode="auto">
            <a:xfrm>
              <a:off x="793" y="2614"/>
              <a:ext cx="3811" cy="408"/>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aphicFrame>
          <p:nvGraphicFramePr>
            <p:cNvPr id="18469" name="Object 63"/>
            <p:cNvGraphicFramePr>
              <a:graphicFrameLocks noChangeAspect="1"/>
            </p:cNvGraphicFramePr>
            <p:nvPr/>
          </p:nvGraphicFramePr>
          <p:xfrm>
            <a:off x="1202" y="2614"/>
            <a:ext cx="2722" cy="422"/>
          </p:xfrm>
          <a:graphic>
            <a:graphicData uri="http://schemas.openxmlformats.org/presentationml/2006/ole">
              <mc:AlternateContent xmlns:mc="http://schemas.openxmlformats.org/markup-compatibility/2006">
                <mc:Choice xmlns:v="urn:schemas-microsoft-com:vml" Requires="v">
                  <p:oleObj spid="_x0000_s77590" name="Microsoft 公式 3.0" r:id="rId18" imgW="1371600" imgH="215900" progId="Equation.3">
                    <p:embed/>
                  </p:oleObj>
                </mc:Choice>
                <mc:Fallback>
                  <p:oleObj name="Microsoft 公式 3.0" r:id="rId18" imgW="1371600" imgH="215900" progId="Equation.3">
                    <p:embed/>
                    <p:pic>
                      <p:nvPicPr>
                        <p:cNvPr id="0" name="Object 6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2" y="2614"/>
                          <a:ext cx="272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459" name="Group 65"/>
          <p:cNvGrpSpPr>
            <a:grpSpLocks/>
          </p:cNvGrpSpPr>
          <p:nvPr/>
        </p:nvGrpSpPr>
        <p:grpSpPr bwMode="auto">
          <a:xfrm>
            <a:off x="1258888" y="4149725"/>
            <a:ext cx="6049962" cy="669925"/>
            <a:chOff x="793" y="2614"/>
            <a:chExt cx="3811" cy="422"/>
          </a:xfrm>
        </p:grpSpPr>
        <p:sp>
          <p:nvSpPr>
            <p:cNvPr id="18466" name="Rectangle 66"/>
            <p:cNvSpPr>
              <a:spLocks noChangeArrowheads="1"/>
            </p:cNvSpPr>
            <p:nvPr/>
          </p:nvSpPr>
          <p:spPr bwMode="auto">
            <a:xfrm>
              <a:off x="793" y="2614"/>
              <a:ext cx="3811" cy="408"/>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aphicFrame>
          <p:nvGraphicFramePr>
            <p:cNvPr id="18467" name="Object 67"/>
            <p:cNvGraphicFramePr>
              <a:graphicFrameLocks noChangeAspect="1"/>
            </p:cNvGraphicFramePr>
            <p:nvPr/>
          </p:nvGraphicFramePr>
          <p:xfrm>
            <a:off x="1202" y="2614"/>
            <a:ext cx="2722" cy="422"/>
          </p:xfrm>
          <a:graphic>
            <a:graphicData uri="http://schemas.openxmlformats.org/presentationml/2006/ole">
              <mc:AlternateContent xmlns:mc="http://schemas.openxmlformats.org/markup-compatibility/2006">
                <mc:Choice xmlns:v="urn:schemas-microsoft-com:vml" Requires="v">
                  <p:oleObj spid="_x0000_s77591" name="Microsoft 公式 3.0" r:id="rId19" imgW="1371600" imgH="215900" progId="Equation.3">
                    <p:embed/>
                  </p:oleObj>
                </mc:Choice>
                <mc:Fallback>
                  <p:oleObj name="Microsoft 公式 3.0" r:id="rId19" imgW="1371600" imgH="215900" progId="Equation.3">
                    <p:embed/>
                    <p:pic>
                      <p:nvPicPr>
                        <p:cNvPr id="0" name="Object 6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2" y="2614"/>
                          <a:ext cx="272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460" name="Group 68"/>
          <p:cNvGrpSpPr>
            <a:grpSpLocks/>
          </p:cNvGrpSpPr>
          <p:nvPr/>
        </p:nvGrpSpPr>
        <p:grpSpPr bwMode="auto">
          <a:xfrm>
            <a:off x="1258888" y="4149725"/>
            <a:ext cx="6049962" cy="669925"/>
            <a:chOff x="793" y="2614"/>
            <a:chExt cx="3811" cy="422"/>
          </a:xfrm>
        </p:grpSpPr>
        <p:sp>
          <p:nvSpPr>
            <p:cNvPr id="18464" name="Rectangle 69"/>
            <p:cNvSpPr>
              <a:spLocks noChangeArrowheads="1"/>
            </p:cNvSpPr>
            <p:nvPr/>
          </p:nvSpPr>
          <p:spPr bwMode="auto">
            <a:xfrm>
              <a:off x="793" y="2614"/>
              <a:ext cx="3811" cy="408"/>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aphicFrame>
          <p:nvGraphicFramePr>
            <p:cNvPr id="18465" name="Object 70"/>
            <p:cNvGraphicFramePr>
              <a:graphicFrameLocks noChangeAspect="1"/>
            </p:cNvGraphicFramePr>
            <p:nvPr/>
          </p:nvGraphicFramePr>
          <p:xfrm>
            <a:off x="1202" y="2614"/>
            <a:ext cx="2722" cy="422"/>
          </p:xfrm>
          <a:graphic>
            <a:graphicData uri="http://schemas.openxmlformats.org/presentationml/2006/ole">
              <mc:AlternateContent xmlns:mc="http://schemas.openxmlformats.org/markup-compatibility/2006">
                <mc:Choice xmlns:v="urn:schemas-microsoft-com:vml" Requires="v">
                  <p:oleObj spid="_x0000_s77592" name="Microsoft 公式 3.0" r:id="rId20" imgW="1371600" imgH="215900" progId="Equation.3">
                    <p:embed/>
                  </p:oleObj>
                </mc:Choice>
                <mc:Fallback>
                  <p:oleObj name="Microsoft 公式 3.0" r:id="rId20" imgW="1371600" imgH="215900" progId="Equation.3">
                    <p:embed/>
                    <p:pic>
                      <p:nvPicPr>
                        <p:cNvPr id="0" name="Object 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2" y="2614"/>
                          <a:ext cx="272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18461" name="Group 71"/>
          <p:cNvGrpSpPr>
            <a:grpSpLocks/>
          </p:cNvGrpSpPr>
          <p:nvPr/>
        </p:nvGrpSpPr>
        <p:grpSpPr bwMode="auto">
          <a:xfrm>
            <a:off x="1258888" y="4149725"/>
            <a:ext cx="6049962" cy="669925"/>
            <a:chOff x="793" y="2614"/>
            <a:chExt cx="3811" cy="422"/>
          </a:xfrm>
        </p:grpSpPr>
        <p:sp>
          <p:nvSpPr>
            <p:cNvPr id="18462" name="Rectangle 72"/>
            <p:cNvSpPr>
              <a:spLocks noChangeArrowheads="1"/>
            </p:cNvSpPr>
            <p:nvPr/>
          </p:nvSpPr>
          <p:spPr bwMode="auto">
            <a:xfrm>
              <a:off x="793" y="2614"/>
              <a:ext cx="3811" cy="408"/>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aphicFrame>
          <p:nvGraphicFramePr>
            <p:cNvPr id="18463" name="Object 73"/>
            <p:cNvGraphicFramePr>
              <a:graphicFrameLocks noChangeAspect="1"/>
            </p:cNvGraphicFramePr>
            <p:nvPr/>
          </p:nvGraphicFramePr>
          <p:xfrm>
            <a:off x="1202" y="2614"/>
            <a:ext cx="2722" cy="422"/>
          </p:xfrm>
          <a:graphic>
            <a:graphicData uri="http://schemas.openxmlformats.org/presentationml/2006/ole">
              <mc:AlternateContent xmlns:mc="http://schemas.openxmlformats.org/markup-compatibility/2006">
                <mc:Choice xmlns:v="urn:schemas-microsoft-com:vml" Requires="v">
                  <p:oleObj spid="_x0000_s77593" name="Microsoft 公式 3.0" r:id="rId21" imgW="1371600" imgH="215900" progId="Equation.3">
                    <p:embed/>
                  </p:oleObj>
                </mc:Choice>
                <mc:Fallback>
                  <p:oleObj name="Microsoft 公式 3.0" r:id="rId21" imgW="1371600" imgH="215900" progId="Equation.3">
                    <p:embed/>
                    <p:pic>
                      <p:nvPicPr>
                        <p:cNvPr id="0" name="Object 7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2" y="2614"/>
                          <a:ext cx="2722"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50" name="Rectangle 2"/>
          <p:cNvSpPr>
            <a:spLocks noChangeArrowheads="1"/>
          </p:cNvSpPr>
          <p:nvPr/>
        </p:nvSpPr>
        <p:spPr bwMode="auto">
          <a:xfrm>
            <a:off x="539750" y="188913"/>
            <a:ext cx="7632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a:latin typeface="仿宋_GB2312" pitchFamily="49" charset="-122"/>
                <a:ea typeface="仿宋_GB2312" pitchFamily="49" charset="-122"/>
              </a:rPr>
              <a:t>2</a:t>
            </a:r>
            <a:r>
              <a:rPr kumimoji="1" lang="en-US" altLang="zh-CN" b="1" dirty="0" smtClean="0">
                <a:latin typeface="仿宋_GB2312" pitchFamily="49" charset="-122"/>
                <a:ea typeface="仿宋_GB2312" pitchFamily="49" charset="-122"/>
              </a:rPr>
              <a:t>.</a:t>
            </a:r>
            <a:r>
              <a:rPr kumimoji="1" lang="zh-CN" altLang="en-US" b="1" dirty="0" smtClean="0">
                <a:latin typeface="仿宋_GB2312" pitchFamily="49" charset="-122"/>
                <a:ea typeface="仿宋_GB2312" pitchFamily="49" charset="-122"/>
              </a:rPr>
              <a:t>三相</a:t>
            </a:r>
            <a:r>
              <a:rPr kumimoji="1" lang="zh-CN" altLang="en-US" b="1" dirty="0">
                <a:latin typeface="仿宋_GB2312" pitchFamily="49" charset="-122"/>
                <a:ea typeface="仿宋_GB2312" pitchFamily="49" charset="-122"/>
              </a:rPr>
              <a:t>异步电机电路分析及机械特性</a:t>
            </a:r>
          </a:p>
        </p:txBody>
      </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3" name="Rectangle 12"/>
          <p:cNvSpPr>
            <a:spLocks noChangeArrowheads="1"/>
          </p:cNvSpPr>
          <p:nvPr/>
        </p:nvSpPr>
        <p:spPr bwMode="auto">
          <a:xfrm>
            <a:off x="688703" y="3719756"/>
            <a:ext cx="48974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457200" indent="-457200" eaLnBrk="1" hangingPunct="1">
              <a:spcBef>
                <a:spcPct val="50000"/>
              </a:spcBef>
              <a:buFont typeface="Wingdings" panose="05000000000000000000" pitchFamily="2" charset="2"/>
              <a:buChar char="u"/>
            </a:pPr>
            <a:r>
              <a:rPr kumimoji="1" lang="zh-CN" altLang="en-US" sz="2800" b="1" dirty="0" smtClean="0">
                <a:solidFill>
                  <a:srgbClr val="00B0F0"/>
                </a:solidFill>
                <a:latin typeface="仿宋_GB2312" pitchFamily="49" charset="-122"/>
                <a:ea typeface="仿宋_GB2312" pitchFamily="49" charset="-122"/>
              </a:rPr>
              <a:t>转子感应电动势频率 </a:t>
            </a:r>
            <a:endParaRPr kumimoji="1" lang="zh-CN" altLang="en-US" sz="2800" b="1" dirty="0">
              <a:solidFill>
                <a:srgbClr val="00B0F0"/>
              </a:solidFill>
              <a:latin typeface="仿宋_GB2312" pitchFamily="49" charset="-122"/>
              <a:ea typeface="仿宋_GB2312" pitchFamily="49" charset="-122"/>
            </a:endParaRPr>
          </a:p>
        </p:txBody>
      </p:sp>
      <p:sp>
        <p:nvSpPr>
          <p:cNvPr id="19467" name="Text Box 21"/>
          <p:cNvSpPr txBox="1">
            <a:spLocks noChangeArrowheads="1"/>
          </p:cNvSpPr>
          <p:nvPr/>
        </p:nvSpPr>
        <p:spPr bwMode="auto">
          <a:xfrm>
            <a:off x="688703" y="5115300"/>
            <a:ext cx="7483747"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50000"/>
              </a:spcBef>
              <a:buFontTx/>
              <a:buNone/>
            </a:pPr>
            <a:r>
              <a:rPr kumimoji="1" lang="en-US" altLang="zh-CN" sz="2800" b="1" dirty="0">
                <a:latin typeface="Times New Roman" pitchFamily="18" charset="0"/>
              </a:rPr>
              <a:t>       </a:t>
            </a:r>
            <a:r>
              <a:rPr kumimoji="1" lang="zh-CN" altLang="en-US" sz="2800" b="1" dirty="0">
                <a:latin typeface="Times New Roman" pitchFamily="18" charset="0"/>
              </a:rPr>
              <a:t>转子频率与转差率有关。在电动机启动的瞬间，转子频率最大 。</a:t>
            </a:r>
          </a:p>
        </p:txBody>
      </p:sp>
      <p:sp>
        <p:nvSpPr>
          <p:cNvPr id="19468" name="Rectangle 22"/>
          <p:cNvSpPr>
            <a:spLocks noChangeArrowheads="1"/>
          </p:cNvSpPr>
          <p:nvPr/>
        </p:nvSpPr>
        <p:spPr bwMode="auto">
          <a:xfrm>
            <a:off x="563429" y="1983051"/>
            <a:ext cx="81232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zh-CN" altLang="en-US" sz="2800" b="1" dirty="0">
                <a:latin typeface="仿宋_GB2312" pitchFamily="49" charset="-122"/>
                <a:ea typeface="仿宋_GB2312" pitchFamily="49" charset="-122"/>
              </a:rPr>
              <a:t>采用</a:t>
            </a:r>
            <a:r>
              <a:rPr kumimoji="1" lang="en-US" altLang="zh-CN" sz="2800" b="1" dirty="0" err="1">
                <a:latin typeface="仿宋_GB2312" pitchFamily="49" charset="-122"/>
                <a:ea typeface="仿宋_GB2312" pitchFamily="49" charset="-122"/>
              </a:rPr>
              <a:t>KVL</a:t>
            </a:r>
            <a:r>
              <a:rPr kumimoji="1" lang="zh-CN" altLang="en-US" sz="2800" b="1" dirty="0">
                <a:latin typeface="仿宋_GB2312" pitchFamily="49" charset="-122"/>
                <a:ea typeface="仿宋_GB2312" pitchFamily="49" charset="-122"/>
              </a:rPr>
              <a:t>定理可以列写出转子电路的回路电压方程 </a:t>
            </a:r>
          </a:p>
        </p:txBody>
      </p:sp>
      <p:sp>
        <p:nvSpPr>
          <p:cNvPr id="19470" name="Rectangle 27"/>
          <p:cNvSpPr>
            <a:spLocks noChangeArrowheads="1"/>
          </p:cNvSpPr>
          <p:nvPr/>
        </p:nvSpPr>
        <p:spPr bwMode="auto">
          <a:xfrm>
            <a:off x="0" y="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grpSp>
        <p:nvGrpSpPr>
          <p:cNvPr id="19475" name="Group 35"/>
          <p:cNvGrpSpPr>
            <a:grpSpLocks/>
          </p:cNvGrpSpPr>
          <p:nvPr/>
        </p:nvGrpSpPr>
        <p:grpSpPr bwMode="auto">
          <a:xfrm>
            <a:off x="899592" y="2563265"/>
            <a:ext cx="6121400" cy="796925"/>
            <a:chOff x="612" y="1207"/>
            <a:chExt cx="3856" cy="502"/>
          </a:xfrm>
        </p:grpSpPr>
        <p:sp>
          <p:nvSpPr>
            <p:cNvPr id="19484" name="Rectangle 33"/>
            <p:cNvSpPr>
              <a:spLocks noChangeArrowheads="1"/>
            </p:cNvSpPr>
            <p:nvPr/>
          </p:nvSpPr>
          <p:spPr bwMode="auto">
            <a:xfrm>
              <a:off x="612" y="1253"/>
              <a:ext cx="3856" cy="409"/>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aphicFrame>
          <p:nvGraphicFramePr>
            <p:cNvPr id="19485" name="Object 34"/>
            <p:cNvGraphicFramePr>
              <a:graphicFrameLocks noChangeAspect="1"/>
            </p:cNvGraphicFramePr>
            <p:nvPr/>
          </p:nvGraphicFramePr>
          <p:xfrm>
            <a:off x="1066" y="1207"/>
            <a:ext cx="2631" cy="502"/>
          </p:xfrm>
          <a:graphic>
            <a:graphicData uri="http://schemas.openxmlformats.org/presentationml/2006/ole">
              <mc:AlternateContent xmlns:mc="http://schemas.openxmlformats.org/markup-compatibility/2006">
                <mc:Choice xmlns:v="urn:schemas-microsoft-com:vml" Requires="v">
                  <p:oleObj spid="_x0000_s19774" name="Microsoft 公式 3.0" r:id="rId4" imgW="1675673" imgH="317362" progId="Equation.3">
                    <p:embed/>
                  </p:oleObj>
                </mc:Choice>
                <mc:Fallback>
                  <p:oleObj name="Microsoft 公式 3.0" r:id="rId4" imgW="1675673" imgH="317362" progId="Equation.3">
                    <p:embed/>
                    <p:pic>
                      <p:nvPicPr>
                        <p:cNvPr id="0" name="Object 3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 y="1207"/>
                          <a:ext cx="2631" cy="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9476" name="Rectangle 37"/>
          <p:cNvSpPr>
            <a:spLocks noChangeArrowheads="1"/>
          </p:cNvSpPr>
          <p:nvPr/>
        </p:nvSpPr>
        <p:spPr bwMode="auto">
          <a:xfrm>
            <a:off x="0" y="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grpSp>
        <p:nvGrpSpPr>
          <p:cNvPr id="19478" name="Group 42"/>
          <p:cNvGrpSpPr>
            <a:grpSpLocks/>
          </p:cNvGrpSpPr>
          <p:nvPr/>
        </p:nvGrpSpPr>
        <p:grpSpPr bwMode="auto">
          <a:xfrm>
            <a:off x="827584" y="4293096"/>
            <a:ext cx="5362375" cy="811533"/>
            <a:chOff x="228" y="3373"/>
            <a:chExt cx="4307" cy="843"/>
          </a:xfrm>
        </p:grpSpPr>
        <p:sp>
          <p:nvSpPr>
            <p:cNvPr id="19482" name="Rectangle 40"/>
            <p:cNvSpPr>
              <a:spLocks noChangeArrowheads="1"/>
            </p:cNvSpPr>
            <p:nvPr/>
          </p:nvSpPr>
          <p:spPr bwMode="auto">
            <a:xfrm>
              <a:off x="657" y="3566"/>
              <a:ext cx="3856" cy="409"/>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aphicFrame>
          <p:nvGraphicFramePr>
            <p:cNvPr id="19483" name="Object 41"/>
            <p:cNvGraphicFramePr>
              <a:graphicFrameLocks noChangeAspect="1"/>
            </p:cNvGraphicFramePr>
            <p:nvPr>
              <p:extLst>
                <p:ext uri="{D42A27DB-BD31-4B8C-83A1-F6EECF244321}">
                  <p14:modId xmlns:p14="http://schemas.microsoft.com/office/powerpoint/2010/main" val="1355364772"/>
                </p:ext>
              </p:extLst>
            </p:nvPr>
          </p:nvGraphicFramePr>
          <p:xfrm>
            <a:off x="228" y="3373"/>
            <a:ext cx="4307" cy="843"/>
          </p:xfrm>
          <a:graphic>
            <a:graphicData uri="http://schemas.openxmlformats.org/presentationml/2006/ole">
              <mc:AlternateContent xmlns:mc="http://schemas.openxmlformats.org/markup-compatibility/2006">
                <mc:Choice xmlns:v="urn:schemas-microsoft-com:vml" Requires="v">
                  <p:oleObj spid="_x0000_s19775" name="Equation" r:id="rId6" imgW="3479760" imgH="685800" progId="Equation.DSMT4">
                    <p:embed/>
                  </p:oleObj>
                </mc:Choice>
                <mc:Fallback>
                  <p:oleObj name="Equation" r:id="rId6" imgW="3479760" imgH="685800" progId="Equation.DSMT4">
                    <p:embed/>
                    <p:pic>
                      <p:nvPicPr>
                        <p:cNvPr id="0" name="Object 41"/>
                        <p:cNvPicPr>
                          <a:picLocks noChangeAspect="1" noChangeArrowheads="1"/>
                        </p:cNvPicPr>
                        <p:nvPr/>
                      </p:nvPicPr>
                      <p:blipFill>
                        <a:blip r:embed="rId7"/>
                        <a:srcRect/>
                        <a:stretch>
                          <a:fillRect/>
                        </a:stretch>
                      </p:blipFill>
                      <p:spPr bwMode="auto">
                        <a:xfrm>
                          <a:off x="228" y="3373"/>
                          <a:ext cx="4307" cy="8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30" name="Rectangle 2"/>
          <p:cNvSpPr>
            <a:spLocks noChangeArrowheads="1"/>
          </p:cNvSpPr>
          <p:nvPr/>
        </p:nvSpPr>
        <p:spPr bwMode="auto">
          <a:xfrm>
            <a:off x="539750" y="188913"/>
            <a:ext cx="7632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a:latin typeface="仿宋_GB2312" pitchFamily="49" charset="-122"/>
                <a:ea typeface="仿宋_GB2312" pitchFamily="49" charset="-122"/>
              </a:rPr>
              <a:t>2</a:t>
            </a:r>
            <a:r>
              <a:rPr kumimoji="1" lang="en-US" altLang="zh-CN" b="1" dirty="0" smtClean="0">
                <a:latin typeface="仿宋_GB2312" pitchFamily="49" charset="-122"/>
                <a:ea typeface="仿宋_GB2312" pitchFamily="49" charset="-122"/>
              </a:rPr>
              <a:t>.</a:t>
            </a:r>
            <a:r>
              <a:rPr kumimoji="1" lang="zh-CN" altLang="en-US" b="1" dirty="0" smtClean="0">
                <a:latin typeface="仿宋_GB2312" pitchFamily="49" charset="-122"/>
                <a:ea typeface="仿宋_GB2312" pitchFamily="49" charset="-122"/>
              </a:rPr>
              <a:t>三相</a:t>
            </a:r>
            <a:r>
              <a:rPr kumimoji="1" lang="zh-CN" altLang="en-US" b="1" dirty="0">
                <a:latin typeface="仿宋_GB2312" pitchFamily="49" charset="-122"/>
                <a:ea typeface="仿宋_GB2312" pitchFamily="49" charset="-122"/>
              </a:rPr>
              <a:t>异步电机电路分析及机械特性</a:t>
            </a:r>
          </a:p>
        </p:txBody>
      </p:sp>
      <p:sp>
        <p:nvSpPr>
          <p:cNvPr id="32" name="Rectangle 5"/>
          <p:cNvSpPr>
            <a:spLocks noChangeArrowheads="1"/>
          </p:cNvSpPr>
          <p:nvPr/>
        </p:nvSpPr>
        <p:spPr bwMode="auto">
          <a:xfrm>
            <a:off x="539750" y="980088"/>
            <a:ext cx="511237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None/>
            </a:pPr>
            <a:r>
              <a:rPr lang="zh-CN" altLang="en-US" sz="2800" b="1" dirty="0" smtClean="0">
                <a:latin typeface="仿宋_GB2312" pitchFamily="49" charset="-122"/>
                <a:ea typeface="仿宋_GB2312" pitchFamily="49" charset="-122"/>
              </a:rPr>
              <a:t>（</a:t>
            </a:r>
            <a:r>
              <a:rPr lang="en-US" altLang="zh-CN" sz="2800" b="1" dirty="0" smtClean="0">
                <a:latin typeface="仿宋_GB2312" pitchFamily="49" charset="-122"/>
                <a:ea typeface="仿宋_GB2312" pitchFamily="49" charset="-122"/>
              </a:rPr>
              <a:t>1</a:t>
            </a:r>
            <a:r>
              <a:rPr lang="zh-CN" altLang="en-US" sz="2800" b="1" dirty="0" smtClean="0">
                <a:latin typeface="仿宋_GB2312" pitchFamily="49" charset="-122"/>
                <a:ea typeface="仿宋_GB2312" pitchFamily="49" charset="-122"/>
              </a:rPr>
              <a:t>）电机电路</a:t>
            </a:r>
            <a:r>
              <a:rPr lang="en-US" altLang="zh-CN" sz="2800" b="1" dirty="0" smtClean="0">
                <a:latin typeface="仿宋_GB2312" pitchFamily="49" charset="-122"/>
                <a:ea typeface="仿宋_GB2312" pitchFamily="49" charset="-122"/>
              </a:rPr>
              <a:t>——</a:t>
            </a:r>
            <a:r>
              <a:rPr lang="zh-CN" altLang="en-US" sz="2800" b="1" dirty="0">
                <a:latin typeface="仿宋_GB2312" pitchFamily="49" charset="-122"/>
                <a:ea typeface="仿宋_GB2312" pitchFamily="49" charset="-122"/>
              </a:rPr>
              <a:t>转子</a:t>
            </a:r>
            <a:r>
              <a:rPr lang="zh-CN" altLang="en-US" sz="2800" b="1" dirty="0" smtClean="0">
                <a:latin typeface="仿宋_GB2312" pitchFamily="49" charset="-122"/>
                <a:ea typeface="仿宋_GB2312" pitchFamily="49" charset="-122"/>
              </a:rPr>
              <a:t>电路</a:t>
            </a:r>
            <a:endParaRPr lang="zh-CN" altLang="en-US" sz="2800" b="1" dirty="0">
              <a:latin typeface="仿宋_GB2312" pitchFamily="49" charset="-122"/>
              <a:ea typeface="仿宋_GB2312" pitchFamily="49" charset="-122"/>
            </a:endParaRP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http://stc.zjol.com.cn/g1/M001BDBCggSDlkTyXKAeXgeAAEFoplW60A350.jpg?width=600&amp;height=4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718353"/>
            <a:ext cx="3062288" cy="212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a:spLocks noChangeArrowheads="1"/>
          </p:cNvSpPr>
          <p:nvPr/>
        </p:nvSpPr>
        <p:spPr bwMode="auto">
          <a:xfrm>
            <a:off x="3635896" y="2917276"/>
            <a:ext cx="50405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2400" b="1" dirty="0">
                <a:solidFill>
                  <a:srgbClr val="FF0000"/>
                </a:solidFill>
              </a:rPr>
              <a:t>“外国人没有的，我们更应该搞”</a:t>
            </a:r>
          </a:p>
        </p:txBody>
      </p:sp>
      <p:sp>
        <p:nvSpPr>
          <p:cNvPr id="7" name="矩形 6"/>
          <p:cNvSpPr>
            <a:spLocks noChangeArrowheads="1"/>
          </p:cNvSpPr>
          <p:nvPr/>
        </p:nvSpPr>
        <p:spPr bwMode="auto">
          <a:xfrm>
            <a:off x="366010" y="1052736"/>
            <a:ext cx="8497887"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000" dirty="0" smtClean="0"/>
              <a:t>三相异步发电机是水力发电、火力发电的重要部件之一。</a:t>
            </a:r>
            <a:endParaRPr lang="en-US" altLang="zh-CN" sz="2000" dirty="0" smtClean="0"/>
          </a:p>
          <a:p>
            <a:pPr>
              <a:spcBef>
                <a:spcPct val="0"/>
              </a:spcBef>
              <a:buFontTx/>
              <a:buNone/>
            </a:pPr>
            <a:r>
              <a:rPr lang="zh-CN" altLang="en-US" sz="2000" dirty="0" smtClean="0"/>
              <a:t>解放</a:t>
            </a:r>
            <a:r>
              <a:rPr lang="zh-CN" altLang="en-US" sz="2000" dirty="0"/>
              <a:t>初期，国民经济快速发展，电力供应严重不足。国际上利用氢气冷却和定子水内冷，能将常用的每分钟</a:t>
            </a:r>
            <a:r>
              <a:rPr lang="en-US" altLang="zh-CN" sz="2000" dirty="0"/>
              <a:t>3000</a:t>
            </a:r>
            <a:r>
              <a:rPr lang="zh-CN" altLang="en-US" sz="2000" dirty="0"/>
              <a:t>转的汽轮发电机单机容量做到</a:t>
            </a:r>
            <a:r>
              <a:rPr lang="en-US" altLang="zh-CN" sz="2000" dirty="0"/>
              <a:t>20</a:t>
            </a:r>
            <a:r>
              <a:rPr lang="zh-CN" altLang="en-US" sz="2000" dirty="0"/>
              <a:t>万千瓦。而我国的相关工作当时尚处于空气冷却阶段，单机容量仅为</a:t>
            </a:r>
            <a:r>
              <a:rPr lang="en-US" altLang="zh-CN" sz="2000" dirty="0"/>
              <a:t>1.2</a:t>
            </a:r>
            <a:r>
              <a:rPr lang="zh-CN" altLang="en-US" sz="2000" dirty="0"/>
              <a:t>万千瓦或</a:t>
            </a:r>
            <a:r>
              <a:rPr lang="en-US" altLang="zh-CN" sz="2000" dirty="0"/>
              <a:t>2.5</a:t>
            </a:r>
            <a:r>
              <a:rPr lang="zh-CN" altLang="en-US" sz="2000" dirty="0"/>
              <a:t>万千瓦！</a:t>
            </a:r>
          </a:p>
        </p:txBody>
      </p:sp>
      <p:sp>
        <p:nvSpPr>
          <p:cNvPr id="8" name="文本框 7"/>
          <p:cNvSpPr txBox="1"/>
          <p:nvPr/>
        </p:nvSpPr>
        <p:spPr>
          <a:xfrm>
            <a:off x="395536" y="332656"/>
            <a:ext cx="5472608" cy="461665"/>
          </a:xfrm>
          <a:prstGeom prst="rect">
            <a:avLst/>
          </a:prstGeom>
          <a:noFill/>
        </p:spPr>
        <p:txBody>
          <a:bodyPr wrap="square" rtlCol="0">
            <a:spAutoFit/>
          </a:bodyPr>
          <a:lstStyle/>
          <a:p>
            <a:r>
              <a:rPr lang="zh-CN" altLang="en-US" sz="2400" dirty="0" smtClean="0"/>
              <a:t>思政</a:t>
            </a:r>
            <a:r>
              <a:rPr lang="en-US" altLang="zh-CN" sz="2400" dirty="0" smtClean="0"/>
              <a:t>—</a:t>
            </a:r>
            <a:r>
              <a:rPr lang="zh-CN" altLang="en-US" sz="2400" dirty="0" smtClean="0"/>
              <a:t>浙大双水冷发电机诞生记</a:t>
            </a:r>
            <a:endParaRPr lang="zh-CN" altLang="en-US" sz="2400" dirty="0"/>
          </a:p>
        </p:txBody>
      </p:sp>
      <p:sp>
        <p:nvSpPr>
          <p:cNvPr id="9" name="矩形 8"/>
          <p:cNvSpPr/>
          <p:nvPr/>
        </p:nvSpPr>
        <p:spPr>
          <a:xfrm>
            <a:off x="439582" y="5051351"/>
            <a:ext cx="8569325" cy="1631950"/>
          </a:xfrm>
          <a:prstGeom prst="rect">
            <a:avLst/>
          </a:prstGeom>
        </p:spPr>
        <p:txBody>
          <a:bodyPr>
            <a:spAutoFit/>
          </a:bodyPr>
          <a:lstStyle/>
          <a:p>
            <a:pPr>
              <a:defRPr/>
            </a:pPr>
            <a:r>
              <a:rPr lang="zh-CN" altLang="en-US" sz="2000" dirty="0"/>
              <a:t>物资极度紧缺，浙大人郑光华、汪槱生、陈永校</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等</a:t>
            </a:r>
            <a:r>
              <a:rPr lang="zh-CN" altLang="en-US" sz="2000" dirty="0"/>
              <a:t>以国家重大需求为己任，大胆创新、埋头苦干，只一个星期造出简单的只通水不通电的转子水内冷模型机组，把校内</a:t>
            </a:r>
            <a:r>
              <a:rPr lang="en-US" altLang="zh-CN" sz="2000" dirty="0"/>
              <a:t>12.5</a:t>
            </a:r>
            <a:r>
              <a:rPr lang="zh-CN" altLang="en-US" sz="2000" dirty="0"/>
              <a:t>千瓦被烧毁了的凸极同步发电机改制为</a:t>
            </a:r>
            <a:r>
              <a:rPr lang="en-US" altLang="zh-CN" sz="2000" dirty="0"/>
              <a:t>60</a:t>
            </a:r>
            <a:r>
              <a:rPr lang="zh-CN" altLang="en-US" sz="2000" dirty="0"/>
              <a:t>千瓦“世界上第一台双水内冷发电机”，极大提升了我国电力工业的实力，为国民经济发展做出巨大贡献。</a:t>
            </a:r>
          </a:p>
        </p:txBody>
      </p:sp>
    </p:spTree>
    <p:extLst>
      <p:ext uri="{BB962C8B-B14F-4D97-AF65-F5344CB8AC3E}">
        <p14:creationId xmlns:p14="http://schemas.microsoft.com/office/powerpoint/2010/main" val="3881605421"/>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Rectangle 6"/>
          <p:cNvSpPr>
            <a:spLocks noChangeArrowheads="1"/>
          </p:cNvSpPr>
          <p:nvPr/>
        </p:nvSpPr>
        <p:spPr bwMode="auto">
          <a:xfrm>
            <a:off x="586562" y="1151825"/>
            <a:ext cx="4897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457200" indent="-457200" eaLnBrk="1" hangingPunct="1">
              <a:spcBef>
                <a:spcPct val="50000"/>
              </a:spcBef>
              <a:buFont typeface="Wingdings" panose="05000000000000000000" pitchFamily="2" charset="2"/>
              <a:buChar char="u"/>
            </a:pPr>
            <a:r>
              <a:rPr kumimoji="1" lang="zh-CN" altLang="en-US" sz="2800" b="1" dirty="0" smtClean="0">
                <a:solidFill>
                  <a:srgbClr val="00B0F0"/>
                </a:solidFill>
                <a:latin typeface="仿宋_GB2312" pitchFamily="49" charset="-122"/>
                <a:ea typeface="仿宋_GB2312" pitchFamily="49" charset="-122"/>
              </a:rPr>
              <a:t>转子</a:t>
            </a:r>
            <a:r>
              <a:rPr kumimoji="1" lang="zh-CN" altLang="en-US" sz="2800" b="1" dirty="0">
                <a:solidFill>
                  <a:srgbClr val="00B0F0"/>
                </a:solidFill>
                <a:latin typeface="仿宋_GB2312" pitchFamily="49" charset="-122"/>
                <a:ea typeface="仿宋_GB2312" pitchFamily="49" charset="-122"/>
              </a:rPr>
              <a:t>感抗  </a:t>
            </a:r>
          </a:p>
        </p:txBody>
      </p:sp>
      <p:sp>
        <p:nvSpPr>
          <p:cNvPr id="20490" name="Text Box 10"/>
          <p:cNvSpPr txBox="1">
            <a:spLocks noChangeArrowheads="1"/>
          </p:cNvSpPr>
          <p:nvPr/>
        </p:nvSpPr>
        <p:spPr bwMode="auto">
          <a:xfrm>
            <a:off x="126426" y="1815522"/>
            <a:ext cx="734469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800" b="1" dirty="0">
                <a:latin typeface="Times New Roman" pitchFamily="18" charset="0"/>
              </a:rPr>
              <a:t>       </a:t>
            </a:r>
            <a:r>
              <a:rPr kumimoji="1" lang="zh-CN" altLang="en-US" sz="2800" b="1" dirty="0">
                <a:latin typeface="Times New Roman" pitchFamily="18" charset="0"/>
              </a:rPr>
              <a:t>在电动机启动的瞬间，转子感抗最大 。</a:t>
            </a:r>
          </a:p>
        </p:txBody>
      </p:sp>
      <p:grpSp>
        <p:nvGrpSpPr>
          <p:cNvPr id="20497" name="Group 31"/>
          <p:cNvGrpSpPr>
            <a:grpSpLocks/>
          </p:cNvGrpSpPr>
          <p:nvPr/>
        </p:nvGrpSpPr>
        <p:grpSpPr bwMode="auto">
          <a:xfrm>
            <a:off x="1181730" y="2418713"/>
            <a:ext cx="6121400" cy="649287"/>
            <a:chOff x="340" y="1570"/>
            <a:chExt cx="3856" cy="409"/>
          </a:xfrm>
        </p:grpSpPr>
        <p:sp>
          <p:nvSpPr>
            <p:cNvPr id="20527" name="Rectangle 29"/>
            <p:cNvSpPr>
              <a:spLocks noChangeArrowheads="1"/>
            </p:cNvSpPr>
            <p:nvPr/>
          </p:nvSpPr>
          <p:spPr bwMode="auto">
            <a:xfrm>
              <a:off x="340" y="1570"/>
              <a:ext cx="3856" cy="409"/>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aphicFrame>
          <p:nvGraphicFramePr>
            <p:cNvPr id="20528" name="Object 30"/>
            <p:cNvGraphicFramePr>
              <a:graphicFrameLocks noChangeAspect="1"/>
            </p:cNvGraphicFramePr>
            <p:nvPr/>
          </p:nvGraphicFramePr>
          <p:xfrm>
            <a:off x="431" y="1570"/>
            <a:ext cx="2677" cy="391"/>
          </p:xfrm>
          <a:graphic>
            <a:graphicData uri="http://schemas.openxmlformats.org/presentationml/2006/ole">
              <mc:AlternateContent xmlns:mc="http://schemas.openxmlformats.org/markup-compatibility/2006">
                <mc:Choice xmlns:v="urn:schemas-microsoft-com:vml" Requires="v">
                  <p:oleObj spid="_x0000_s21258" name="Microsoft 公式 3.0" r:id="rId4" imgW="1562100" imgH="228600" progId="Equation.3">
                    <p:embed/>
                  </p:oleObj>
                </mc:Choice>
                <mc:Fallback>
                  <p:oleObj name="Microsoft 公式 3.0" r:id="rId4" imgW="1562100" imgH="228600" progId="Equation.3">
                    <p:embed/>
                    <p:pic>
                      <p:nvPicPr>
                        <p:cNvPr id="0" name="Object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 y="1570"/>
                          <a:ext cx="2677" cy="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0498" name="Rectangle 32"/>
          <p:cNvSpPr>
            <a:spLocks noChangeArrowheads="1"/>
          </p:cNvSpPr>
          <p:nvPr/>
        </p:nvSpPr>
        <p:spPr bwMode="auto">
          <a:xfrm>
            <a:off x="605395" y="4601645"/>
            <a:ext cx="4897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457200" indent="-457200" eaLnBrk="1" hangingPunct="1">
              <a:spcBef>
                <a:spcPct val="50000"/>
              </a:spcBef>
              <a:buFont typeface="Wingdings" panose="05000000000000000000" pitchFamily="2" charset="2"/>
              <a:buChar char="u"/>
            </a:pPr>
            <a:r>
              <a:rPr kumimoji="1" lang="zh-CN" altLang="en-US" sz="2800" b="1" dirty="0" smtClean="0">
                <a:solidFill>
                  <a:srgbClr val="00B0F0"/>
                </a:solidFill>
                <a:latin typeface="仿宋_GB2312" pitchFamily="49" charset="-122"/>
                <a:ea typeface="仿宋_GB2312" pitchFamily="49" charset="-122"/>
              </a:rPr>
              <a:t>转子</a:t>
            </a:r>
            <a:r>
              <a:rPr kumimoji="1" lang="zh-CN" altLang="en-US" sz="2800" b="1" dirty="0">
                <a:solidFill>
                  <a:srgbClr val="00B0F0"/>
                </a:solidFill>
                <a:latin typeface="仿宋_GB2312" pitchFamily="49" charset="-122"/>
                <a:ea typeface="仿宋_GB2312" pitchFamily="49" charset="-122"/>
              </a:rPr>
              <a:t>电动势   </a:t>
            </a:r>
          </a:p>
        </p:txBody>
      </p:sp>
      <p:graphicFrame>
        <p:nvGraphicFramePr>
          <p:cNvPr id="20501" name="Object 34"/>
          <p:cNvGraphicFramePr>
            <a:graphicFrameLocks noChangeAspect="1"/>
          </p:cNvGraphicFramePr>
          <p:nvPr>
            <p:extLst>
              <p:ext uri="{D42A27DB-BD31-4B8C-83A1-F6EECF244321}">
                <p14:modId xmlns:p14="http://schemas.microsoft.com/office/powerpoint/2010/main" val="325767521"/>
              </p:ext>
            </p:extLst>
          </p:nvPr>
        </p:nvGraphicFramePr>
        <p:xfrm>
          <a:off x="1422286" y="3207822"/>
          <a:ext cx="2376487" cy="595312"/>
        </p:xfrm>
        <a:graphic>
          <a:graphicData uri="http://schemas.openxmlformats.org/presentationml/2006/ole">
            <mc:AlternateContent xmlns:mc="http://schemas.openxmlformats.org/markup-compatibility/2006">
              <mc:Choice xmlns:v="urn:schemas-microsoft-com:vml" Requires="v">
                <p:oleObj spid="_x0000_s21259" name="Microsoft 公式 3.0" r:id="rId6" imgW="914400" imgH="228600" progId="Equation.3">
                  <p:embed/>
                </p:oleObj>
              </mc:Choice>
              <mc:Fallback>
                <p:oleObj name="Microsoft 公式 3.0" r:id="rId6" imgW="914400" imgH="228600" progId="Equation.3">
                  <p:embed/>
                  <p:pic>
                    <p:nvPicPr>
                      <p:cNvPr id="0"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22286" y="3207822"/>
                        <a:ext cx="2376487"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03" name="Object 36"/>
          <p:cNvGraphicFramePr>
            <a:graphicFrameLocks noChangeAspect="1"/>
          </p:cNvGraphicFramePr>
          <p:nvPr>
            <p:extLst>
              <p:ext uri="{D42A27DB-BD31-4B8C-83A1-F6EECF244321}">
                <p14:modId xmlns:p14="http://schemas.microsoft.com/office/powerpoint/2010/main" val="3304309664"/>
              </p:ext>
            </p:extLst>
          </p:nvPr>
        </p:nvGraphicFramePr>
        <p:xfrm>
          <a:off x="1403350" y="3847583"/>
          <a:ext cx="1944687" cy="709613"/>
        </p:xfrm>
        <a:graphic>
          <a:graphicData uri="http://schemas.openxmlformats.org/presentationml/2006/ole">
            <mc:AlternateContent xmlns:mc="http://schemas.openxmlformats.org/markup-compatibility/2006">
              <mc:Choice xmlns:v="urn:schemas-microsoft-com:vml" Requires="v">
                <p:oleObj spid="_x0000_s21260" name="Microsoft 公式 3.0" r:id="rId8" imgW="622030" imgH="228501" progId="Equation.3">
                  <p:embed/>
                </p:oleObj>
              </mc:Choice>
              <mc:Fallback>
                <p:oleObj name="Microsoft 公式 3.0" r:id="rId8" imgW="622030" imgH="228501" progId="Equation.3">
                  <p:embed/>
                  <p:pic>
                    <p:nvPicPr>
                      <p:cNvPr id="0" name="Object 3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3350" y="3847583"/>
                        <a:ext cx="1944687"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0506" name="Object 41"/>
          <p:cNvGraphicFramePr>
            <a:graphicFrameLocks noChangeAspect="1"/>
          </p:cNvGraphicFramePr>
          <p:nvPr>
            <p:extLst>
              <p:ext uri="{D42A27DB-BD31-4B8C-83A1-F6EECF244321}">
                <p14:modId xmlns:p14="http://schemas.microsoft.com/office/powerpoint/2010/main" val="3866220447"/>
              </p:ext>
            </p:extLst>
          </p:nvPr>
        </p:nvGraphicFramePr>
        <p:xfrm>
          <a:off x="871025" y="5461267"/>
          <a:ext cx="5855494" cy="608877"/>
        </p:xfrm>
        <a:graphic>
          <a:graphicData uri="http://schemas.openxmlformats.org/presentationml/2006/ole">
            <mc:AlternateContent xmlns:mc="http://schemas.openxmlformats.org/markup-compatibility/2006">
              <mc:Choice xmlns:v="urn:schemas-microsoft-com:vml" Requires="v">
                <p:oleObj spid="_x0000_s21261" name="Equation" r:id="rId10" imgW="3136680" imgH="330120" progId="Equation.DSMT4">
                  <p:embed/>
                </p:oleObj>
              </mc:Choice>
              <mc:Fallback>
                <p:oleObj name="Equation" r:id="rId10" imgW="3136680" imgH="330120" progId="Equation.DSMT4">
                  <p:embed/>
                  <p:pic>
                    <p:nvPicPr>
                      <p:cNvPr id="0" name="Object 41"/>
                      <p:cNvPicPr>
                        <a:picLocks noChangeAspect="1" noChangeArrowheads="1"/>
                      </p:cNvPicPr>
                      <p:nvPr/>
                    </p:nvPicPr>
                    <p:blipFill>
                      <a:blip r:embed="rId11"/>
                      <a:srcRect/>
                      <a:stretch>
                        <a:fillRect/>
                      </a:stretch>
                    </p:blipFill>
                    <p:spPr bwMode="auto">
                      <a:xfrm>
                        <a:off x="871025" y="5461267"/>
                        <a:ext cx="5855494" cy="608877"/>
                      </a:xfrm>
                      <a:prstGeom prst="rect">
                        <a:avLst/>
                      </a:prstGeom>
                      <a:noFill/>
                      <a:ln>
                        <a:noFill/>
                      </a:ln>
                      <a:extLst/>
                    </p:spPr>
                  </p:pic>
                </p:oleObj>
              </mc:Fallback>
            </mc:AlternateContent>
          </a:graphicData>
        </a:graphic>
      </p:graphicFrame>
      <p:graphicFrame>
        <p:nvGraphicFramePr>
          <p:cNvPr id="20512" name="Object 50"/>
          <p:cNvGraphicFramePr>
            <a:graphicFrameLocks noChangeAspect="1"/>
          </p:cNvGraphicFramePr>
          <p:nvPr>
            <p:extLst>
              <p:ext uri="{D42A27DB-BD31-4B8C-83A1-F6EECF244321}">
                <p14:modId xmlns:p14="http://schemas.microsoft.com/office/powerpoint/2010/main" val="1978070136"/>
              </p:ext>
            </p:extLst>
          </p:nvPr>
        </p:nvGraphicFramePr>
        <p:xfrm>
          <a:off x="1403350" y="3847583"/>
          <a:ext cx="1944687" cy="709613"/>
        </p:xfrm>
        <a:graphic>
          <a:graphicData uri="http://schemas.openxmlformats.org/presentationml/2006/ole">
            <mc:AlternateContent xmlns:mc="http://schemas.openxmlformats.org/markup-compatibility/2006">
              <mc:Choice xmlns:v="urn:schemas-microsoft-com:vml" Requires="v">
                <p:oleObj spid="_x0000_s21262" name="Microsoft 公式 3.0" r:id="rId12" imgW="622030" imgH="228501" progId="Equation.3">
                  <p:embed/>
                </p:oleObj>
              </mc:Choice>
              <mc:Fallback>
                <p:oleObj name="Microsoft 公式 3.0" r:id="rId12" imgW="622030" imgH="228501" progId="Equation.3">
                  <p:embed/>
                  <p:pic>
                    <p:nvPicPr>
                      <p:cNvPr id="0" name="Object 5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03350" y="3847583"/>
                        <a:ext cx="1944687" cy="70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9" name="Rectangle 2"/>
          <p:cNvSpPr>
            <a:spLocks noChangeArrowheads="1"/>
          </p:cNvSpPr>
          <p:nvPr/>
        </p:nvSpPr>
        <p:spPr bwMode="auto">
          <a:xfrm>
            <a:off x="539750" y="188913"/>
            <a:ext cx="7632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a:latin typeface="仿宋_GB2312" pitchFamily="49" charset="-122"/>
                <a:ea typeface="仿宋_GB2312" pitchFamily="49" charset="-122"/>
              </a:rPr>
              <a:t>2</a:t>
            </a:r>
            <a:r>
              <a:rPr kumimoji="1" lang="en-US" altLang="zh-CN" b="1" dirty="0" smtClean="0">
                <a:latin typeface="仿宋_GB2312" pitchFamily="49" charset="-122"/>
                <a:ea typeface="仿宋_GB2312" pitchFamily="49" charset="-122"/>
              </a:rPr>
              <a:t>.</a:t>
            </a:r>
            <a:r>
              <a:rPr kumimoji="1" lang="zh-CN" altLang="en-US" b="1" dirty="0" smtClean="0">
                <a:latin typeface="仿宋_GB2312" pitchFamily="49" charset="-122"/>
                <a:ea typeface="仿宋_GB2312" pitchFamily="49" charset="-122"/>
              </a:rPr>
              <a:t>三相</a:t>
            </a:r>
            <a:r>
              <a:rPr kumimoji="1" lang="zh-CN" altLang="en-US" b="1" dirty="0">
                <a:latin typeface="仿宋_GB2312" pitchFamily="49" charset="-122"/>
                <a:ea typeface="仿宋_GB2312" pitchFamily="49" charset="-122"/>
              </a:rPr>
              <a:t>异步电机电路分析及机械特性</a:t>
            </a:r>
          </a:p>
        </p:txBody>
      </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ChangeArrowheads="1"/>
          </p:cNvSpPr>
          <p:nvPr/>
        </p:nvSpPr>
        <p:spPr bwMode="auto">
          <a:xfrm>
            <a:off x="0" y="331470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21508" name="Rectangle 3"/>
          <p:cNvSpPr>
            <a:spLocks noChangeArrowheads="1"/>
          </p:cNvSpPr>
          <p:nvPr/>
        </p:nvSpPr>
        <p:spPr bwMode="auto">
          <a:xfrm>
            <a:off x="0" y="331470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21509" name="Rectangle 4"/>
          <p:cNvSpPr>
            <a:spLocks noChangeArrowheads="1"/>
          </p:cNvSpPr>
          <p:nvPr/>
        </p:nvSpPr>
        <p:spPr bwMode="auto">
          <a:xfrm>
            <a:off x="0" y="331470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21510" name="Rectangle 6"/>
          <p:cNvSpPr>
            <a:spLocks noChangeArrowheads="1"/>
          </p:cNvSpPr>
          <p:nvPr/>
        </p:nvSpPr>
        <p:spPr bwMode="auto">
          <a:xfrm>
            <a:off x="0" y="331470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21511" name="Rectangle 7"/>
          <p:cNvSpPr>
            <a:spLocks noChangeArrowheads="1"/>
          </p:cNvSpPr>
          <p:nvPr/>
        </p:nvSpPr>
        <p:spPr bwMode="auto">
          <a:xfrm>
            <a:off x="0" y="331470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21512" name="Rectangle 8"/>
          <p:cNvSpPr>
            <a:spLocks noChangeArrowheads="1"/>
          </p:cNvSpPr>
          <p:nvPr/>
        </p:nvSpPr>
        <p:spPr bwMode="auto">
          <a:xfrm>
            <a:off x="0" y="3284538"/>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21513" name="Text Box 9"/>
          <p:cNvSpPr txBox="1">
            <a:spLocks noChangeArrowheads="1"/>
          </p:cNvSpPr>
          <p:nvPr/>
        </p:nvSpPr>
        <p:spPr bwMode="auto">
          <a:xfrm>
            <a:off x="612676" y="1175545"/>
            <a:ext cx="719971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zh-CN" altLang="en-US" sz="2800" b="1" dirty="0" smtClean="0">
                <a:latin typeface="Times New Roman" pitchFamily="18" charset="0"/>
              </a:rPr>
              <a:t>在</a:t>
            </a:r>
            <a:r>
              <a:rPr kumimoji="1" lang="zh-CN" altLang="en-US" sz="2800" b="1" dirty="0">
                <a:latin typeface="Times New Roman" pitchFamily="18" charset="0"/>
              </a:rPr>
              <a:t>电动机启动的瞬间，转子电动势最大 。</a:t>
            </a:r>
          </a:p>
        </p:txBody>
      </p:sp>
      <p:sp>
        <p:nvSpPr>
          <p:cNvPr id="21514" name="Rectangle 10"/>
          <p:cNvSpPr>
            <a:spLocks noChangeArrowheads="1"/>
          </p:cNvSpPr>
          <p:nvPr/>
        </p:nvSpPr>
        <p:spPr bwMode="auto">
          <a:xfrm>
            <a:off x="0" y="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21515" name="Rectangle 11"/>
          <p:cNvSpPr>
            <a:spLocks noChangeArrowheads="1"/>
          </p:cNvSpPr>
          <p:nvPr/>
        </p:nvSpPr>
        <p:spPr bwMode="auto">
          <a:xfrm>
            <a:off x="0" y="3284538"/>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21517" name="Rectangle 13"/>
          <p:cNvSpPr>
            <a:spLocks noChangeArrowheads="1"/>
          </p:cNvSpPr>
          <p:nvPr/>
        </p:nvSpPr>
        <p:spPr bwMode="auto">
          <a:xfrm>
            <a:off x="0" y="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21518" name="Rectangle 14"/>
          <p:cNvSpPr>
            <a:spLocks noChangeArrowheads="1"/>
          </p:cNvSpPr>
          <p:nvPr/>
        </p:nvSpPr>
        <p:spPr bwMode="auto">
          <a:xfrm>
            <a:off x="0" y="3208338"/>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21519" name="Rectangle 15"/>
          <p:cNvSpPr>
            <a:spLocks noChangeArrowheads="1"/>
          </p:cNvSpPr>
          <p:nvPr/>
        </p:nvSpPr>
        <p:spPr bwMode="auto">
          <a:xfrm>
            <a:off x="0" y="3284538"/>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21520" name="Rectangle 19"/>
          <p:cNvSpPr>
            <a:spLocks noChangeArrowheads="1"/>
          </p:cNvSpPr>
          <p:nvPr/>
        </p:nvSpPr>
        <p:spPr bwMode="auto">
          <a:xfrm>
            <a:off x="611188" y="3769995"/>
            <a:ext cx="4897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457200" indent="-457200" eaLnBrk="1" hangingPunct="1">
              <a:spcBef>
                <a:spcPct val="50000"/>
              </a:spcBef>
              <a:buFont typeface="Wingdings" panose="05000000000000000000" pitchFamily="2" charset="2"/>
              <a:buChar char="u"/>
            </a:pPr>
            <a:r>
              <a:rPr kumimoji="1" lang="zh-CN" altLang="en-US" sz="2800" b="1" dirty="0" smtClean="0">
                <a:solidFill>
                  <a:srgbClr val="00B0F0"/>
                </a:solidFill>
                <a:latin typeface="仿宋_GB2312" pitchFamily="49" charset="-122"/>
                <a:ea typeface="仿宋_GB2312" pitchFamily="49" charset="-122"/>
              </a:rPr>
              <a:t>转子</a:t>
            </a:r>
            <a:r>
              <a:rPr kumimoji="1" lang="zh-CN" altLang="en-US" sz="2800" b="1" dirty="0">
                <a:solidFill>
                  <a:srgbClr val="00B0F0"/>
                </a:solidFill>
                <a:latin typeface="仿宋_GB2312" pitchFamily="49" charset="-122"/>
                <a:ea typeface="仿宋_GB2312" pitchFamily="49" charset="-122"/>
              </a:rPr>
              <a:t>电流    </a:t>
            </a:r>
          </a:p>
        </p:txBody>
      </p:sp>
      <p:sp>
        <p:nvSpPr>
          <p:cNvPr id="21521" name="Rectangle 20"/>
          <p:cNvSpPr>
            <a:spLocks noChangeArrowheads="1"/>
          </p:cNvSpPr>
          <p:nvPr/>
        </p:nvSpPr>
        <p:spPr bwMode="auto">
          <a:xfrm>
            <a:off x="1187450" y="2205038"/>
            <a:ext cx="3240088" cy="649287"/>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sp>
        <p:nvSpPr>
          <p:cNvPr id="21522" name="Rectangle 21"/>
          <p:cNvSpPr>
            <a:spLocks noChangeArrowheads="1"/>
          </p:cNvSpPr>
          <p:nvPr/>
        </p:nvSpPr>
        <p:spPr bwMode="auto">
          <a:xfrm>
            <a:off x="0" y="331470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21523" name="Rectangle 23"/>
          <p:cNvSpPr>
            <a:spLocks noChangeArrowheads="1"/>
          </p:cNvSpPr>
          <p:nvPr/>
        </p:nvSpPr>
        <p:spPr bwMode="auto">
          <a:xfrm>
            <a:off x="0" y="331470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21524" name="Rectangle 25"/>
          <p:cNvSpPr>
            <a:spLocks noChangeArrowheads="1"/>
          </p:cNvSpPr>
          <p:nvPr/>
        </p:nvSpPr>
        <p:spPr bwMode="auto">
          <a:xfrm>
            <a:off x="323850" y="4508500"/>
            <a:ext cx="6121400" cy="1081088"/>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sp>
        <p:nvSpPr>
          <p:cNvPr id="21525" name="Rectangle 26"/>
          <p:cNvSpPr>
            <a:spLocks noChangeArrowheads="1"/>
          </p:cNvSpPr>
          <p:nvPr/>
        </p:nvSpPr>
        <p:spPr bwMode="auto">
          <a:xfrm>
            <a:off x="0" y="3322638"/>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21526" name="Rectangle 28"/>
          <p:cNvSpPr>
            <a:spLocks noChangeArrowheads="1"/>
          </p:cNvSpPr>
          <p:nvPr/>
        </p:nvSpPr>
        <p:spPr bwMode="auto">
          <a:xfrm>
            <a:off x="0" y="2852738"/>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21527" name="Rectangle 34"/>
          <p:cNvSpPr>
            <a:spLocks noChangeArrowheads="1"/>
          </p:cNvSpPr>
          <p:nvPr/>
        </p:nvSpPr>
        <p:spPr bwMode="auto">
          <a:xfrm>
            <a:off x="0" y="321310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21528" name="Rectangle 49"/>
          <p:cNvSpPr>
            <a:spLocks noChangeArrowheads="1"/>
          </p:cNvSpPr>
          <p:nvPr/>
        </p:nvSpPr>
        <p:spPr bwMode="auto">
          <a:xfrm>
            <a:off x="0" y="331470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graphicFrame>
        <p:nvGraphicFramePr>
          <p:cNvPr id="21529" name="Object 48"/>
          <p:cNvGraphicFramePr>
            <a:graphicFrameLocks noChangeAspect="1"/>
          </p:cNvGraphicFramePr>
          <p:nvPr>
            <p:extLst>
              <p:ext uri="{D42A27DB-BD31-4B8C-83A1-F6EECF244321}">
                <p14:modId xmlns:p14="http://schemas.microsoft.com/office/powerpoint/2010/main" val="2086303280"/>
              </p:ext>
            </p:extLst>
          </p:nvPr>
        </p:nvGraphicFramePr>
        <p:xfrm>
          <a:off x="1511633" y="1929676"/>
          <a:ext cx="2663825" cy="542925"/>
        </p:xfrm>
        <a:graphic>
          <a:graphicData uri="http://schemas.openxmlformats.org/presentationml/2006/ole">
            <mc:AlternateContent xmlns:mc="http://schemas.openxmlformats.org/markup-compatibility/2006">
              <mc:Choice xmlns:v="urn:schemas-microsoft-com:vml" Requires="v">
                <p:oleObj spid="_x0000_s22082" name="Microsoft 公式 3.0" r:id="rId4" imgW="1117600" imgH="228600" progId="Equation.3">
                  <p:embed/>
                </p:oleObj>
              </mc:Choice>
              <mc:Fallback>
                <p:oleObj name="Microsoft 公式 3.0" r:id="rId4" imgW="1117600" imgH="228600" progId="Equation.3">
                  <p:embed/>
                  <p:pic>
                    <p:nvPicPr>
                      <p:cNvPr id="0" name="Object 4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1633" y="1929676"/>
                        <a:ext cx="266382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30" name="Rectangle 51"/>
          <p:cNvSpPr>
            <a:spLocks noChangeArrowheads="1"/>
          </p:cNvSpPr>
          <p:nvPr/>
        </p:nvSpPr>
        <p:spPr bwMode="auto">
          <a:xfrm>
            <a:off x="0" y="331470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graphicFrame>
        <p:nvGraphicFramePr>
          <p:cNvPr id="21531" name="Object 50"/>
          <p:cNvGraphicFramePr>
            <a:graphicFrameLocks noChangeAspect="1"/>
          </p:cNvGraphicFramePr>
          <p:nvPr>
            <p:extLst>
              <p:ext uri="{D42A27DB-BD31-4B8C-83A1-F6EECF244321}">
                <p14:modId xmlns:p14="http://schemas.microsoft.com/office/powerpoint/2010/main" val="1713328815"/>
              </p:ext>
            </p:extLst>
          </p:nvPr>
        </p:nvGraphicFramePr>
        <p:xfrm>
          <a:off x="1511633" y="2550001"/>
          <a:ext cx="1584325" cy="573087"/>
        </p:xfrm>
        <a:graphic>
          <a:graphicData uri="http://schemas.openxmlformats.org/presentationml/2006/ole">
            <mc:AlternateContent xmlns:mc="http://schemas.openxmlformats.org/markup-compatibility/2006">
              <mc:Choice xmlns:v="urn:schemas-microsoft-com:vml" Requires="v">
                <p:oleObj spid="_x0000_s22083" name="Microsoft 公式 3.0" r:id="rId6" imgW="634725" imgH="228501" progId="Equation.3">
                  <p:embed/>
                </p:oleObj>
              </mc:Choice>
              <mc:Fallback>
                <p:oleObj name="Microsoft 公式 3.0" r:id="rId6" imgW="634725" imgH="228501" progId="Equation.3">
                  <p:embed/>
                  <p:pic>
                    <p:nvPicPr>
                      <p:cNvPr id="0" name="Object 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11633" y="2550001"/>
                        <a:ext cx="1584325"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32" name="Rectangle 53"/>
          <p:cNvSpPr>
            <a:spLocks noChangeArrowheads="1"/>
          </p:cNvSpPr>
          <p:nvPr/>
        </p:nvSpPr>
        <p:spPr bwMode="auto">
          <a:xfrm>
            <a:off x="0" y="321310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graphicFrame>
        <p:nvGraphicFramePr>
          <p:cNvPr id="21533" name="Object 52"/>
          <p:cNvGraphicFramePr>
            <a:graphicFrameLocks noChangeAspect="1"/>
          </p:cNvGraphicFramePr>
          <p:nvPr/>
        </p:nvGraphicFramePr>
        <p:xfrm>
          <a:off x="1979613" y="4508500"/>
          <a:ext cx="3744912" cy="1022350"/>
        </p:xfrm>
        <a:graphic>
          <a:graphicData uri="http://schemas.openxmlformats.org/presentationml/2006/ole">
            <mc:AlternateContent xmlns:mc="http://schemas.openxmlformats.org/markup-compatibility/2006">
              <mc:Choice xmlns:v="urn:schemas-microsoft-com:vml" Requires="v">
                <p:oleObj spid="_x0000_s22084" name="Microsoft 公式 3.0" r:id="rId8" imgW="1815312" imgH="495085" progId="Equation.3">
                  <p:embed/>
                </p:oleObj>
              </mc:Choice>
              <mc:Fallback>
                <p:oleObj name="Microsoft 公式 3.0" r:id="rId8" imgW="1815312" imgH="495085" progId="Equation.3">
                  <p:embed/>
                  <p:pic>
                    <p:nvPicPr>
                      <p:cNvPr id="0" name="Object 5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79613" y="4508500"/>
                        <a:ext cx="3744912"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34" name="Rectangle 55"/>
          <p:cNvSpPr>
            <a:spLocks noChangeArrowheads="1"/>
          </p:cNvSpPr>
          <p:nvPr/>
        </p:nvSpPr>
        <p:spPr bwMode="auto">
          <a:xfrm>
            <a:off x="0" y="3322638"/>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graphicFrame>
        <p:nvGraphicFramePr>
          <p:cNvPr id="21535" name="Object 54"/>
          <p:cNvGraphicFramePr>
            <a:graphicFrameLocks noChangeAspect="1"/>
          </p:cNvGraphicFramePr>
          <p:nvPr/>
        </p:nvGraphicFramePr>
        <p:xfrm>
          <a:off x="971550" y="4724400"/>
          <a:ext cx="512763" cy="647700"/>
        </p:xfrm>
        <a:graphic>
          <a:graphicData uri="http://schemas.openxmlformats.org/presentationml/2006/ole">
            <mc:AlternateContent xmlns:mc="http://schemas.openxmlformats.org/markup-compatibility/2006">
              <mc:Choice xmlns:v="urn:schemas-microsoft-com:vml" Requires="v">
                <p:oleObj spid="_x0000_s22085" name="Microsoft 公式 3.0" r:id="rId10" imgW="164885" imgH="215619" progId="Equation.3">
                  <p:embed/>
                </p:oleObj>
              </mc:Choice>
              <mc:Fallback>
                <p:oleObj name="Microsoft 公式 3.0" r:id="rId10" imgW="164885" imgH="215619" progId="Equation.3">
                  <p:embed/>
                  <p:pic>
                    <p:nvPicPr>
                      <p:cNvPr id="0" name="Object 5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550" y="4724400"/>
                        <a:ext cx="512763"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36" name="Rectangle 56"/>
          <p:cNvSpPr>
            <a:spLocks noChangeArrowheads="1"/>
          </p:cNvSpPr>
          <p:nvPr/>
        </p:nvSpPr>
        <p:spPr bwMode="auto">
          <a:xfrm>
            <a:off x="1476375" y="4868863"/>
            <a:ext cx="3810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en-US" altLang="zh-CN" sz="1800" dirty="0"/>
              <a:t>= </a:t>
            </a:r>
          </a:p>
        </p:txBody>
      </p:sp>
      <p:sp>
        <p:nvSpPr>
          <p:cNvPr id="21537" name="Rectangle 57"/>
          <p:cNvSpPr>
            <a:spLocks noChangeArrowheads="1"/>
          </p:cNvSpPr>
          <p:nvPr/>
        </p:nvSpPr>
        <p:spPr bwMode="auto">
          <a:xfrm>
            <a:off x="611188" y="5876925"/>
            <a:ext cx="63785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sz="1800"/>
              <a:t> </a:t>
            </a:r>
            <a:r>
              <a:rPr kumimoji="1" lang="zh-CN" altLang="en-US" sz="2800" b="1"/>
              <a:t>转子电流在电动机启动瞬间为最大值</a:t>
            </a:r>
            <a:r>
              <a:rPr lang="zh-CN" altLang="en-US" sz="2800"/>
              <a:t>。</a:t>
            </a:r>
          </a:p>
        </p:txBody>
      </p:sp>
      <p:sp>
        <p:nvSpPr>
          <p:cNvPr id="34" name="Rectangle 2"/>
          <p:cNvSpPr>
            <a:spLocks noChangeArrowheads="1"/>
          </p:cNvSpPr>
          <p:nvPr/>
        </p:nvSpPr>
        <p:spPr bwMode="auto">
          <a:xfrm>
            <a:off x="539750" y="188913"/>
            <a:ext cx="7632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a:latin typeface="仿宋_GB2312" pitchFamily="49" charset="-122"/>
                <a:ea typeface="仿宋_GB2312" pitchFamily="49" charset="-122"/>
              </a:rPr>
              <a:t>2</a:t>
            </a:r>
            <a:r>
              <a:rPr kumimoji="1" lang="en-US" altLang="zh-CN" b="1" dirty="0" smtClean="0">
                <a:latin typeface="仿宋_GB2312" pitchFamily="49" charset="-122"/>
                <a:ea typeface="仿宋_GB2312" pitchFamily="49" charset="-122"/>
              </a:rPr>
              <a:t>.</a:t>
            </a:r>
            <a:r>
              <a:rPr kumimoji="1" lang="zh-CN" altLang="en-US" b="1" dirty="0" smtClean="0">
                <a:latin typeface="仿宋_GB2312" pitchFamily="49" charset="-122"/>
                <a:ea typeface="仿宋_GB2312" pitchFamily="49" charset="-122"/>
              </a:rPr>
              <a:t>三相</a:t>
            </a:r>
            <a:r>
              <a:rPr kumimoji="1" lang="zh-CN" altLang="en-US" b="1" dirty="0">
                <a:latin typeface="仿宋_GB2312" pitchFamily="49" charset="-122"/>
                <a:ea typeface="仿宋_GB2312" pitchFamily="49" charset="-122"/>
              </a:rPr>
              <a:t>异步电机电路分析及机械特性</a:t>
            </a: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7" name="Rectangle 9"/>
          <p:cNvSpPr>
            <a:spLocks noChangeArrowheads="1"/>
          </p:cNvSpPr>
          <p:nvPr/>
        </p:nvSpPr>
        <p:spPr bwMode="auto">
          <a:xfrm>
            <a:off x="0" y="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22539" name="Rectangle 12"/>
          <p:cNvSpPr>
            <a:spLocks noChangeArrowheads="1"/>
          </p:cNvSpPr>
          <p:nvPr/>
        </p:nvSpPr>
        <p:spPr bwMode="auto">
          <a:xfrm>
            <a:off x="0" y="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22542" name="Rectangle 15"/>
          <p:cNvSpPr>
            <a:spLocks noChangeArrowheads="1"/>
          </p:cNvSpPr>
          <p:nvPr/>
        </p:nvSpPr>
        <p:spPr bwMode="auto">
          <a:xfrm>
            <a:off x="616356" y="1116906"/>
            <a:ext cx="4897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457200" indent="-457200" eaLnBrk="1" hangingPunct="1">
              <a:spcBef>
                <a:spcPct val="50000"/>
              </a:spcBef>
              <a:buFont typeface="Wingdings" panose="05000000000000000000" pitchFamily="2" charset="2"/>
              <a:buChar char="u"/>
            </a:pPr>
            <a:r>
              <a:rPr kumimoji="1" lang="zh-CN" altLang="en-US" sz="2800" b="1" dirty="0" smtClean="0">
                <a:solidFill>
                  <a:srgbClr val="00B0F0"/>
                </a:solidFill>
                <a:latin typeface="仿宋_GB2312" pitchFamily="49" charset="-122"/>
                <a:ea typeface="仿宋_GB2312" pitchFamily="49" charset="-122"/>
              </a:rPr>
              <a:t>转子</a:t>
            </a:r>
            <a:r>
              <a:rPr kumimoji="1" lang="zh-CN" altLang="en-US" sz="2800" b="1" dirty="0">
                <a:solidFill>
                  <a:srgbClr val="00B0F0"/>
                </a:solidFill>
                <a:latin typeface="仿宋_GB2312" pitchFamily="49" charset="-122"/>
                <a:ea typeface="仿宋_GB2312" pitchFamily="49" charset="-122"/>
              </a:rPr>
              <a:t>功率因数     </a:t>
            </a:r>
          </a:p>
        </p:txBody>
      </p:sp>
      <p:graphicFrame>
        <p:nvGraphicFramePr>
          <p:cNvPr id="22554" name="Object 32"/>
          <p:cNvGraphicFramePr>
            <a:graphicFrameLocks noChangeAspect="1"/>
          </p:cNvGraphicFramePr>
          <p:nvPr>
            <p:extLst>
              <p:ext uri="{D42A27DB-BD31-4B8C-83A1-F6EECF244321}">
                <p14:modId xmlns:p14="http://schemas.microsoft.com/office/powerpoint/2010/main" val="333137221"/>
              </p:ext>
            </p:extLst>
          </p:nvPr>
        </p:nvGraphicFramePr>
        <p:xfrm>
          <a:off x="899592" y="1813099"/>
          <a:ext cx="4824413" cy="1003300"/>
        </p:xfrm>
        <a:graphic>
          <a:graphicData uri="http://schemas.openxmlformats.org/presentationml/2006/ole">
            <mc:AlternateContent xmlns:mc="http://schemas.openxmlformats.org/markup-compatibility/2006">
              <mc:Choice xmlns:v="urn:schemas-microsoft-com:vml" Requires="v">
                <p:oleObj spid="_x0000_s22693" name="Microsoft 公式 3.0" r:id="rId4" imgW="2387600" imgH="495300" progId="Equation.3">
                  <p:embed/>
                </p:oleObj>
              </mc:Choice>
              <mc:Fallback>
                <p:oleObj name="Microsoft 公式 3.0" r:id="rId4" imgW="2387600" imgH="495300" progId="Equation.3">
                  <p:embed/>
                  <p:pic>
                    <p:nvPicPr>
                      <p:cNvPr id="0" name="Object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1813099"/>
                        <a:ext cx="4824413"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55" name="Text Box 34"/>
          <p:cNvSpPr txBox="1">
            <a:spLocks noChangeArrowheads="1"/>
          </p:cNvSpPr>
          <p:nvPr/>
        </p:nvSpPr>
        <p:spPr bwMode="auto">
          <a:xfrm>
            <a:off x="545712" y="2845544"/>
            <a:ext cx="79200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zh-CN" altLang="en-US" sz="2800" b="1" dirty="0">
                <a:solidFill>
                  <a:schemeClr val="tx2"/>
                </a:solidFill>
                <a:latin typeface="Times New Roman" pitchFamily="18" charset="0"/>
              </a:rPr>
              <a:t>转子功率因数在电动机启动瞬间为最小值。 </a:t>
            </a:r>
          </a:p>
        </p:txBody>
      </p:sp>
      <p:pic>
        <p:nvPicPr>
          <p:cNvPr id="22556" name="Picture 7" descr="绘图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3568" y="3733319"/>
            <a:ext cx="3494162" cy="2771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57" name="Rectangle 8"/>
          <p:cNvSpPr>
            <a:spLocks noChangeArrowheads="1"/>
          </p:cNvSpPr>
          <p:nvPr/>
        </p:nvSpPr>
        <p:spPr bwMode="auto">
          <a:xfrm>
            <a:off x="4505731" y="4712593"/>
            <a:ext cx="41560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zh-CN" altLang="en-US" sz="2800" b="1" dirty="0">
                <a:solidFill>
                  <a:srgbClr val="FF0000"/>
                </a:solidFill>
                <a:latin typeface="Times New Roman" pitchFamily="18" charset="0"/>
              </a:rPr>
              <a:t>结论：转子的各个物理量都与转差率有关，即与转子的转速有关</a:t>
            </a:r>
            <a:r>
              <a:rPr lang="zh-CN" altLang="en-US" sz="1800" b="1" dirty="0">
                <a:solidFill>
                  <a:srgbClr val="FF0000"/>
                </a:solidFill>
              </a:rPr>
              <a:t>。 </a:t>
            </a:r>
          </a:p>
        </p:txBody>
      </p:sp>
      <p:sp>
        <p:nvSpPr>
          <p:cNvPr id="30" name="Rectangle 2"/>
          <p:cNvSpPr>
            <a:spLocks noChangeArrowheads="1"/>
          </p:cNvSpPr>
          <p:nvPr/>
        </p:nvSpPr>
        <p:spPr bwMode="auto">
          <a:xfrm>
            <a:off x="539750" y="188913"/>
            <a:ext cx="7632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a:latin typeface="仿宋_GB2312" pitchFamily="49" charset="-122"/>
                <a:ea typeface="仿宋_GB2312" pitchFamily="49" charset="-122"/>
              </a:rPr>
              <a:t>2</a:t>
            </a:r>
            <a:r>
              <a:rPr kumimoji="1" lang="en-US" altLang="zh-CN" b="1" dirty="0" smtClean="0">
                <a:latin typeface="仿宋_GB2312" pitchFamily="49" charset="-122"/>
                <a:ea typeface="仿宋_GB2312" pitchFamily="49" charset="-122"/>
              </a:rPr>
              <a:t>.</a:t>
            </a:r>
            <a:r>
              <a:rPr kumimoji="1" lang="zh-CN" altLang="en-US" b="1" dirty="0" smtClean="0">
                <a:latin typeface="仿宋_GB2312" pitchFamily="49" charset="-122"/>
                <a:ea typeface="仿宋_GB2312" pitchFamily="49" charset="-122"/>
              </a:rPr>
              <a:t>三相</a:t>
            </a:r>
            <a:r>
              <a:rPr kumimoji="1" lang="zh-CN" altLang="en-US" b="1" dirty="0">
                <a:latin typeface="仿宋_GB2312" pitchFamily="49" charset="-122"/>
                <a:ea typeface="仿宋_GB2312" pitchFamily="49" charset="-122"/>
              </a:rPr>
              <a:t>异步电机电路分析及机械特性</a:t>
            </a:r>
          </a:p>
        </p:txBody>
      </p:sp>
      <p:sp>
        <p:nvSpPr>
          <p:cNvPr id="2" name="文本框 1"/>
          <p:cNvSpPr txBox="1"/>
          <p:nvPr/>
        </p:nvSpPr>
        <p:spPr>
          <a:xfrm>
            <a:off x="3419872" y="4569420"/>
            <a:ext cx="504056" cy="738664"/>
          </a:xfrm>
          <a:prstGeom prst="rect">
            <a:avLst/>
          </a:prstGeom>
          <a:noFill/>
        </p:spPr>
        <p:txBody>
          <a:bodyPr wrap="square" rtlCol="0">
            <a:spAutoFit/>
          </a:bodyPr>
          <a:lstStyle/>
          <a:p>
            <a:r>
              <a:rPr lang="zh-CN" altLang="en-US" sz="1400" dirty="0" smtClean="0"/>
              <a:t>启动点</a:t>
            </a:r>
            <a:endParaRPr lang="zh-CN" altLang="en-US" sz="1400" dirty="0"/>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fld id="{35D9EDF1-1954-4D4F-8624-C12189A2B482}" type="slidenum">
              <a:rPr lang="en-US" altLang="zh-CN" sz="1400"/>
              <a:pPr>
                <a:spcBef>
                  <a:spcPct val="0"/>
                </a:spcBef>
                <a:buFontTx/>
                <a:buNone/>
              </a:pPr>
              <a:t>23</a:t>
            </a:fld>
            <a:endParaRPr lang="en-US" altLang="zh-CN" sz="1400"/>
          </a:p>
        </p:txBody>
      </p:sp>
      <p:sp>
        <p:nvSpPr>
          <p:cNvPr id="23556" name="Rectangle 18"/>
          <p:cNvSpPr>
            <a:spLocks noChangeArrowheads="1"/>
          </p:cNvSpPr>
          <p:nvPr/>
        </p:nvSpPr>
        <p:spPr bwMode="auto">
          <a:xfrm>
            <a:off x="548134" y="3388592"/>
            <a:ext cx="4464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457200" indent="-457200" eaLnBrk="1" hangingPunct="1">
              <a:spcBef>
                <a:spcPct val="50000"/>
              </a:spcBef>
              <a:buFont typeface="Wingdings" panose="05000000000000000000" pitchFamily="2" charset="2"/>
              <a:buChar char="u"/>
            </a:pPr>
            <a:r>
              <a:rPr kumimoji="1" lang="zh-CN" altLang="en-US" sz="2800" b="1" dirty="0" smtClean="0">
                <a:solidFill>
                  <a:srgbClr val="00B0F0"/>
                </a:solidFill>
                <a:latin typeface="仿宋_GB2312" pitchFamily="49" charset="-122"/>
                <a:ea typeface="仿宋_GB2312" pitchFamily="49" charset="-122"/>
              </a:rPr>
              <a:t>电磁</a:t>
            </a:r>
            <a:r>
              <a:rPr kumimoji="1" lang="zh-CN" altLang="en-US" sz="2800" b="1" dirty="0">
                <a:solidFill>
                  <a:srgbClr val="00B0F0"/>
                </a:solidFill>
                <a:latin typeface="仿宋_GB2312" pitchFamily="49" charset="-122"/>
                <a:ea typeface="仿宋_GB2312" pitchFamily="49" charset="-122"/>
              </a:rPr>
              <a:t>转矩 </a:t>
            </a:r>
          </a:p>
        </p:txBody>
      </p:sp>
      <p:grpSp>
        <p:nvGrpSpPr>
          <p:cNvPr id="23564" name="Group 60"/>
          <p:cNvGrpSpPr>
            <a:grpSpLocks/>
          </p:cNvGrpSpPr>
          <p:nvPr/>
        </p:nvGrpSpPr>
        <p:grpSpPr bwMode="auto">
          <a:xfrm>
            <a:off x="1030556" y="4004543"/>
            <a:ext cx="3168650" cy="649288"/>
            <a:chOff x="1338" y="2205"/>
            <a:chExt cx="1996" cy="409"/>
          </a:xfrm>
        </p:grpSpPr>
        <p:sp>
          <p:nvSpPr>
            <p:cNvPr id="23570" name="Rectangle 54"/>
            <p:cNvSpPr>
              <a:spLocks noChangeArrowheads="1"/>
            </p:cNvSpPr>
            <p:nvPr/>
          </p:nvSpPr>
          <p:spPr bwMode="auto">
            <a:xfrm>
              <a:off x="1338" y="2205"/>
              <a:ext cx="1996" cy="409"/>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aphicFrame>
          <p:nvGraphicFramePr>
            <p:cNvPr id="23571" name="Object 58"/>
            <p:cNvGraphicFramePr>
              <a:graphicFrameLocks noChangeAspect="1"/>
            </p:cNvGraphicFramePr>
            <p:nvPr/>
          </p:nvGraphicFramePr>
          <p:xfrm>
            <a:off x="1474" y="2251"/>
            <a:ext cx="1587" cy="302"/>
          </p:xfrm>
          <a:graphic>
            <a:graphicData uri="http://schemas.openxmlformats.org/presentationml/2006/ole">
              <mc:AlternateContent xmlns:mc="http://schemas.openxmlformats.org/markup-compatibility/2006">
                <mc:Choice xmlns:v="urn:schemas-microsoft-com:vml" Requires="v">
                  <p:oleObj spid="_x0000_s23892" name="公式" r:id="rId3" imgW="1155199" imgH="215806" progId="Equation.3">
                    <p:embed/>
                  </p:oleObj>
                </mc:Choice>
                <mc:Fallback>
                  <p:oleObj name="公式" r:id="rId3" imgW="1155199" imgH="215806" progId="Equation.3">
                    <p:embed/>
                    <p:pic>
                      <p:nvPicPr>
                        <p:cNvPr id="0"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4" y="2251"/>
                          <a:ext cx="1587"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3566" name="Group 63"/>
          <p:cNvGrpSpPr>
            <a:grpSpLocks/>
          </p:cNvGrpSpPr>
          <p:nvPr/>
        </p:nvGrpSpPr>
        <p:grpSpPr bwMode="auto">
          <a:xfrm>
            <a:off x="1030556" y="4941168"/>
            <a:ext cx="3313112" cy="1081088"/>
            <a:chOff x="1882" y="3067"/>
            <a:chExt cx="2087" cy="681"/>
          </a:xfrm>
        </p:grpSpPr>
        <p:sp>
          <p:nvSpPr>
            <p:cNvPr id="23568" name="Rectangle 56"/>
            <p:cNvSpPr>
              <a:spLocks noChangeArrowheads="1"/>
            </p:cNvSpPr>
            <p:nvPr/>
          </p:nvSpPr>
          <p:spPr bwMode="auto">
            <a:xfrm>
              <a:off x="1882" y="3113"/>
              <a:ext cx="2087" cy="635"/>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aphicFrame>
          <p:nvGraphicFramePr>
            <p:cNvPr id="23569" name="Object 61"/>
            <p:cNvGraphicFramePr>
              <a:graphicFrameLocks noChangeAspect="1"/>
            </p:cNvGraphicFramePr>
            <p:nvPr/>
          </p:nvGraphicFramePr>
          <p:xfrm>
            <a:off x="1927" y="3067"/>
            <a:ext cx="1860" cy="671"/>
          </p:xfrm>
          <a:graphic>
            <a:graphicData uri="http://schemas.openxmlformats.org/presentationml/2006/ole">
              <mc:AlternateContent xmlns:mc="http://schemas.openxmlformats.org/markup-compatibility/2006">
                <mc:Choice xmlns:v="urn:schemas-microsoft-com:vml" Requires="v">
                  <p:oleObj spid="_x0000_s23893" name="公式" r:id="rId5" imgW="1270000" imgH="457200" progId="Equation.3">
                    <p:embed/>
                  </p:oleObj>
                </mc:Choice>
                <mc:Fallback>
                  <p:oleObj name="公式" r:id="rId5" imgW="1270000" imgH="457200" progId="Equation.3">
                    <p:embed/>
                    <p:pic>
                      <p:nvPicPr>
                        <p:cNvPr id="0" name="Object 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27" y="3067"/>
                          <a:ext cx="1860" cy="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3567" name="Rectangle 64"/>
          <p:cNvSpPr>
            <a:spLocks noChangeArrowheads="1"/>
          </p:cNvSpPr>
          <p:nvPr/>
        </p:nvSpPr>
        <p:spPr bwMode="auto">
          <a:xfrm>
            <a:off x="1030556" y="6174548"/>
            <a:ext cx="33639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2800" dirty="0"/>
              <a:t>式中的</a:t>
            </a:r>
            <a:r>
              <a:rPr lang="en-US" altLang="zh-CN" sz="2800" i="1" dirty="0"/>
              <a:t>K</a:t>
            </a:r>
            <a:r>
              <a:rPr lang="zh-CN" altLang="en-US" sz="2800" dirty="0"/>
              <a:t>是一个常数 </a:t>
            </a:r>
          </a:p>
        </p:txBody>
      </p:sp>
      <p:sp>
        <p:nvSpPr>
          <p:cNvPr id="32" name="Rectangle 2"/>
          <p:cNvSpPr>
            <a:spLocks noChangeArrowheads="1"/>
          </p:cNvSpPr>
          <p:nvPr/>
        </p:nvSpPr>
        <p:spPr bwMode="auto">
          <a:xfrm>
            <a:off x="539750" y="188913"/>
            <a:ext cx="7632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a:latin typeface="仿宋_GB2312" pitchFamily="49" charset="-122"/>
                <a:ea typeface="仿宋_GB2312" pitchFamily="49" charset="-122"/>
              </a:rPr>
              <a:t>2</a:t>
            </a:r>
            <a:r>
              <a:rPr kumimoji="1" lang="en-US" altLang="zh-CN" b="1" dirty="0" smtClean="0">
                <a:latin typeface="仿宋_GB2312" pitchFamily="49" charset="-122"/>
                <a:ea typeface="仿宋_GB2312" pitchFamily="49" charset="-122"/>
              </a:rPr>
              <a:t>.</a:t>
            </a:r>
            <a:r>
              <a:rPr kumimoji="1" lang="zh-CN" altLang="en-US" b="1" dirty="0" smtClean="0">
                <a:latin typeface="仿宋_GB2312" pitchFamily="49" charset="-122"/>
                <a:ea typeface="仿宋_GB2312" pitchFamily="49" charset="-122"/>
              </a:rPr>
              <a:t>三相</a:t>
            </a:r>
            <a:r>
              <a:rPr kumimoji="1" lang="zh-CN" altLang="en-US" b="1" dirty="0">
                <a:latin typeface="仿宋_GB2312" pitchFamily="49" charset="-122"/>
                <a:ea typeface="仿宋_GB2312" pitchFamily="49" charset="-122"/>
              </a:rPr>
              <a:t>异步电机电路分析及机械特性</a:t>
            </a:r>
          </a:p>
        </p:txBody>
      </p:sp>
      <p:sp>
        <p:nvSpPr>
          <p:cNvPr id="33" name="Rectangle 46"/>
          <p:cNvSpPr>
            <a:spLocks noChangeArrowheads="1"/>
          </p:cNvSpPr>
          <p:nvPr/>
        </p:nvSpPr>
        <p:spPr bwMode="auto">
          <a:xfrm>
            <a:off x="527001" y="1752971"/>
            <a:ext cx="8207375"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en-US" altLang="zh-CN" sz="2800" b="1" dirty="0">
                <a:ea typeface="仿宋_GB2312" pitchFamily="49" charset="-122"/>
                <a:cs typeface="Times New Roman" pitchFamily="18" charset="0"/>
              </a:rPr>
              <a:t>      </a:t>
            </a:r>
            <a:r>
              <a:rPr lang="zh-CN" altLang="en-US" sz="2800" b="1" dirty="0">
                <a:ea typeface="仿宋_GB2312" pitchFamily="49" charset="-122"/>
                <a:cs typeface="Times New Roman" pitchFamily="18" charset="0"/>
              </a:rPr>
              <a:t>三相异步电动机的</a:t>
            </a:r>
            <a:r>
              <a:rPr lang="zh-CN" altLang="en-US" sz="2800" b="1" dirty="0">
                <a:solidFill>
                  <a:srgbClr val="FF0000"/>
                </a:solidFill>
                <a:ea typeface="仿宋_GB2312" pitchFamily="49" charset="-122"/>
                <a:cs typeface="Times New Roman" pitchFamily="18" charset="0"/>
              </a:rPr>
              <a:t>机械特性</a:t>
            </a:r>
            <a:r>
              <a:rPr lang="zh-CN" altLang="en-US" sz="2800" b="1" dirty="0">
                <a:ea typeface="仿宋_GB2312" pitchFamily="49" charset="-122"/>
                <a:cs typeface="Times New Roman" pitchFamily="18" charset="0"/>
              </a:rPr>
              <a:t>是指，当定子绕组</a:t>
            </a:r>
          </a:p>
          <a:p>
            <a:pPr eaLnBrk="1" hangingPunct="1">
              <a:spcBef>
                <a:spcPct val="0"/>
              </a:spcBef>
              <a:buFontTx/>
              <a:buNone/>
            </a:pPr>
            <a:r>
              <a:rPr lang="zh-CN" altLang="en-US" sz="2800" b="1" dirty="0">
                <a:ea typeface="仿宋_GB2312" pitchFamily="49" charset="-122"/>
                <a:cs typeface="Times New Roman" pitchFamily="18" charset="0"/>
              </a:rPr>
              <a:t>的相电压和频率保持不变</a:t>
            </a:r>
            <a:r>
              <a:rPr lang="zh-CN" altLang="en-US" sz="2800" b="1" dirty="0" smtClean="0">
                <a:ea typeface="仿宋_GB2312" pitchFamily="49" charset="-122"/>
                <a:cs typeface="Times New Roman" pitchFamily="18" charset="0"/>
              </a:rPr>
              <a:t>，</a:t>
            </a:r>
            <a:r>
              <a:rPr lang="en-US" altLang="zh-CN" sz="2800" b="1" i="1" dirty="0" smtClean="0">
                <a:ea typeface="仿宋_GB2312" pitchFamily="49" charset="-122"/>
                <a:cs typeface="Times New Roman" pitchFamily="18" charset="0"/>
              </a:rPr>
              <a:t>R</a:t>
            </a:r>
            <a:r>
              <a:rPr lang="en-US" altLang="zh-CN" sz="2800" b="1" baseline="-25000" dirty="0" smtClean="0">
                <a:ea typeface="仿宋_GB2312" pitchFamily="49" charset="-122"/>
                <a:cs typeface="Times New Roman" pitchFamily="18" charset="0"/>
              </a:rPr>
              <a:t>2</a:t>
            </a:r>
            <a:r>
              <a:rPr lang="zh-CN" altLang="en-US" sz="2800" b="1" dirty="0" smtClean="0">
                <a:ea typeface="仿宋_GB2312" pitchFamily="49" charset="-122"/>
                <a:cs typeface="Times New Roman" pitchFamily="18" charset="0"/>
              </a:rPr>
              <a:t>和</a:t>
            </a:r>
            <a:r>
              <a:rPr lang="en-US" altLang="zh-CN" sz="2800" b="1" i="1" dirty="0" smtClean="0">
                <a:ea typeface="仿宋_GB2312" pitchFamily="49" charset="-122"/>
                <a:cs typeface="Times New Roman" pitchFamily="18" charset="0"/>
              </a:rPr>
              <a:t>X</a:t>
            </a:r>
            <a:r>
              <a:rPr lang="el-GR" altLang="zh-CN" sz="2800" b="1" baseline="-25000" dirty="0">
                <a:ea typeface="仿宋_GB2312" pitchFamily="49" charset="-122"/>
                <a:cs typeface="Times New Roman" pitchFamily="18" charset="0"/>
              </a:rPr>
              <a:t>σ</a:t>
            </a:r>
            <a:r>
              <a:rPr lang="en-US" altLang="zh-CN" sz="2800" b="1" baseline="-25000" dirty="0">
                <a:ea typeface="仿宋_GB2312" pitchFamily="49" charset="-122"/>
                <a:cs typeface="Times New Roman" pitchFamily="18" charset="0"/>
              </a:rPr>
              <a:t>2</a:t>
            </a:r>
            <a:r>
              <a:rPr lang="zh-CN" altLang="en-US" sz="2800" b="1" dirty="0" smtClean="0">
                <a:ea typeface="仿宋_GB2312" pitchFamily="49" charset="-122"/>
                <a:cs typeface="Times New Roman" pitchFamily="18" charset="0"/>
              </a:rPr>
              <a:t>为</a:t>
            </a:r>
            <a:r>
              <a:rPr lang="zh-CN" altLang="en-US" sz="2800" b="1" dirty="0">
                <a:ea typeface="仿宋_GB2312" pitchFamily="49" charset="-122"/>
                <a:cs typeface="Times New Roman" pitchFamily="18" charset="0"/>
              </a:rPr>
              <a:t>常数时，电动机转速与电磁转矩的关系，</a:t>
            </a:r>
            <a:r>
              <a:rPr lang="zh-CN" altLang="en-US" sz="2800" b="1" dirty="0" smtClean="0">
                <a:ea typeface="仿宋_GB2312" pitchFamily="49" charset="-122"/>
                <a:cs typeface="Times New Roman" pitchFamily="18" charset="0"/>
              </a:rPr>
              <a:t>即</a:t>
            </a:r>
            <a:r>
              <a:rPr lang="en-US" altLang="zh-CN" sz="2800" b="1" dirty="0" smtClean="0">
                <a:ea typeface="仿宋_GB2312" pitchFamily="49" charset="-122"/>
                <a:cs typeface="Times New Roman" pitchFamily="18" charset="0"/>
              </a:rPr>
              <a:t>n=</a:t>
            </a:r>
            <a:r>
              <a:rPr lang="en-US" altLang="zh-CN" sz="2800" b="1" i="1" dirty="0" smtClean="0">
                <a:latin typeface="Times New Roman" panose="02020603050405020304" pitchFamily="18" charset="0"/>
                <a:ea typeface="仿宋_GB2312" pitchFamily="49" charset="-122"/>
                <a:cs typeface="Times New Roman" panose="02020603050405020304" pitchFamily="18" charset="0"/>
              </a:rPr>
              <a:t>f </a:t>
            </a:r>
            <a:r>
              <a:rPr lang="en-US" altLang="zh-CN" sz="2800" b="1" dirty="0" smtClean="0">
                <a:ea typeface="仿宋_GB2312" pitchFamily="49" charset="-122"/>
                <a:cs typeface="Times New Roman" pitchFamily="18" charset="0"/>
              </a:rPr>
              <a:t>(T)</a:t>
            </a:r>
            <a:endParaRPr lang="zh-CN" altLang="en-US" sz="2800" b="1" dirty="0">
              <a:ea typeface="仿宋_GB2312" pitchFamily="49" charset="-122"/>
              <a:cs typeface="Times New Roman" pitchFamily="18" charset="0"/>
            </a:endParaRPr>
          </a:p>
        </p:txBody>
      </p:sp>
      <p:sp>
        <p:nvSpPr>
          <p:cNvPr id="2" name="矩形 1"/>
          <p:cNvSpPr/>
          <p:nvPr/>
        </p:nvSpPr>
        <p:spPr>
          <a:xfrm>
            <a:off x="539750" y="1128712"/>
            <a:ext cx="2529860" cy="523220"/>
          </a:xfrm>
          <a:prstGeom prst="rect">
            <a:avLst/>
          </a:prstGeom>
        </p:spPr>
        <p:txBody>
          <a:bodyPr wrap="none">
            <a:spAutoFit/>
          </a:bodyPr>
          <a:lstStyle/>
          <a:p>
            <a:r>
              <a:rPr lang="zh-CN" altLang="en-US" sz="2800" b="1" dirty="0" smtClean="0">
                <a:latin typeface="仿宋_GB2312" pitchFamily="49" charset="-122"/>
                <a:ea typeface="仿宋_GB2312" pitchFamily="49" charset="-122"/>
              </a:rPr>
              <a:t>（</a:t>
            </a:r>
            <a:r>
              <a:rPr lang="en-US" altLang="zh-CN" sz="2800" b="1" dirty="0" smtClean="0">
                <a:latin typeface="仿宋_GB2312" pitchFamily="49" charset="-122"/>
                <a:ea typeface="仿宋_GB2312" pitchFamily="49" charset="-122"/>
              </a:rPr>
              <a:t>2</a:t>
            </a:r>
            <a:r>
              <a:rPr lang="zh-CN" altLang="en-US" sz="2800" b="1" dirty="0" smtClean="0">
                <a:latin typeface="仿宋_GB2312" pitchFamily="49" charset="-122"/>
                <a:ea typeface="仿宋_GB2312" pitchFamily="49" charset="-122"/>
              </a:rPr>
              <a:t>）</a:t>
            </a:r>
            <a:r>
              <a:rPr lang="zh-CN" altLang="en-US" sz="2800" b="1" dirty="0">
                <a:latin typeface="仿宋_GB2312" pitchFamily="49" charset="-122"/>
                <a:ea typeface="仿宋_GB2312" pitchFamily="49" charset="-122"/>
              </a:rPr>
              <a:t>机械特性</a:t>
            </a:r>
          </a:p>
        </p:txBody>
      </p:sp>
      <p:sp>
        <p:nvSpPr>
          <p:cNvPr id="3" name="矩形 2"/>
          <p:cNvSpPr/>
          <p:nvPr/>
        </p:nvSpPr>
        <p:spPr bwMode="auto">
          <a:xfrm>
            <a:off x="2483768" y="4077568"/>
            <a:ext cx="1282051" cy="479425"/>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pic>
        <p:nvPicPr>
          <p:cNvPr id="4" name="图片 3"/>
          <p:cNvPicPr>
            <a:picLocks noChangeAspect="1"/>
          </p:cNvPicPr>
          <p:nvPr/>
        </p:nvPicPr>
        <p:blipFill>
          <a:blip r:embed="rId7"/>
          <a:stretch>
            <a:fillRect/>
          </a:stretch>
        </p:blipFill>
        <p:spPr>
          <a:xfrm>
            <a:off x="4630688" y="4240963"/>
            <a:ext cx="3325688" cy="368776"/>
          </a:xfrm>
          <a:prstGeom prst="rect">
            <a:avLst/>
          </a:prstGeom>
        </p:spPr>
      </p:pic>
      <p:pic>
        <p:nvPicPr>
          <p:cNvPr id="6" name="图片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35653" y="4636147"/>
            <a:ext cx="3154953" cy="662997"/>
          </a:xfrm>
          <a:prstGeom prst="rect">
            <a:avLst/>
          </a:prstGeom>
        </p:spPr>
      </p:pic>
      <p:pic>
        <p:nvPicPr>
          <p:cNvPr id="7" name="图片 6"/>
          <p:cNvPicPr>
            <a:picLocks noChangeAspect="1"/>
          </p:cNvPicPr>
          <p:nvPr/>
        </p:nvPicPr>
        <p:blipFill>
          <a:blip r:embed="rId9"/>
          <a:stretch>
            <a:fillRect/>
          </a:stretch>
        </p:blipFill>
        <p:spPr>
          <a:xfrm>
            <a:off x="4971534" y="5299144"/>
            <a:ext cx="3272382" cy="681383"/>
          </a:xfrm>
          <a:prstGeom prst="rect">
            <a:avLst/>
          </a:prstGeom>
        </p:spPr>
      </p:pic>
      <p:sp>
        <p:nvSpPr>
          <p:cNvPr id="8" name="矩形 7"/>
          <p:cNvSpPr/>
          <p:nvPr/>
        </p:nvSpPr>
        <p:spPr bwMode="auto">
          <a:xfrm>
            <a:off x="4716016" y="4077568"/>
            <a:ext cx="3672408" cy="1928813"/>
          </a:xfrm>
          <a:prstGeom prst="rect">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Text Box 13"/>
          <p:cNvSpPr txBox="1">
            <a:spLocks noChangeArrowheads="1"/>
          </p:cNvSpPr>
          <p:nvPr/>
        </p:nvSpPr>
        <p:spPr bwMode="auto">
          <a:xfrm>
            <a:off x="569987" y="1484784"/>
            <a:ext cx="813752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zh-CN" altLang="en-US" sz="2800" b="1" dirty="0">
                <a:solidFill>
                  <a:schemeClr val="tx2"/>
                </a:solidFill>
                <a:latin typeface="仿宋_GB2312" pitchFamily="49" charset="-122"/>
                <a:ea typeface="仿宋_GB2312" pitchFamily="49" charset="-122"/>
              </a:rPr>
              <a:t>三相异步电动机在正常情况是总是沿着机械特性曲线工作。机械特性曲线中有三个重要的转矩：额定转矩、最大转矩和启动转矩</a:t>
            </a:r>
            <a:endParaRPr lang="en-US" altLang="zh-CN" sz="2800" b="1" dirty="0">
              <a:solidFill>
                <a:schemeClr val="tx2"/>
              </a:solidFill>
              <a:latin typeface="仿宋_GB2312" pitchFamily="49" charset="-122"/>
              <a:ea typeface="仿宋_GB2312" pitchFamily="49" charset="-122"/>
            </a:endParaRPr>
          </a:p>
        </p:txBody>
      </p:sp>
      <p:pic>
        <p:nvPicPr>
          <p:cNvPr id="24580" name="Picture 4" descr="绘图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3212976"/>
            <a:ext cx="6624736" cy="3379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灯片编号占位符 5"/>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fld id="{1BA74FB5-ED3B-4FA1-ABCE-A91980443928}" type="slidenum">
              <a:rPr lang="en-US" altLang="zh-CN" sz="1400"/>
              <a:pPr>
                <a:spcBef>
                  <a:spcPct val="0"/>
                </a:spcBef>
                <a:buFontTx/>
                <a:buNone/>
              </a:pPr>
              <a:t>24</a:t>
            </a:fld>
            <a:endParaRPr lang="en-US" altLang="zh-CN" sz="1400"/>
          </a:p>
        </p:txBody>
      </p:sp>
      <p:sp>
        <p:nvSpPr>
          <p:cNvPr id="6" name="Rectangle 2"/>
          <p:cNvSpPr>
            <a:spLocks noChangeArrowheads="1"/>
          </p:cNvSpPr>
          <p:nvPr/>
        </p:nvSpPr>
        <p:spPr bwMode="auto">
          <a:xfrm>
            <a:off x="539750" y="188913"/>
            <a:ext cx="7632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a:latin typeface="仿宋_GB2312" pitchFamily="49" charset="-122"/>
                <a:ea typeface="仿宋_GB2312" pitchFamily="49" charset="-122"/>
              </a:rPr>
              <a:t>2</a:t>
            </a:r>
            <a:r>
              <a:rPr kumimoji="1" lang="en-US" altLang="zh-CN" b="1" dirty="0" smtClean="0">
                <a:latin typeface="仿宋_GB2312" pitchFamily="49" charset="-122"/>
                <a:ea typeface="仿宋_GB2312" pitchFamily="49" charset="-122"/>
              </a:rPr>
              <a:t>.</a:t>
            </a:r>
            <a:r>
              <a:rPr kumimoji="1" lang="zh-CN" altLang="en-US" b="1" dirty="0" smtClean="0">
                <a:latin typeface="仿宋_GB2312" pitchFamily="49" charset="-122"/>
                <a:ea typeface="仿宋_GB2312" pitchFamily="49" charset="-122"/>
              </a:rPr>
              <a:t>三相</a:t>
            </a:r>
            <a:r>
              <a:rPr kumimoji="1" lang="zh-CN" altLang="en-US" b="1" dirty="0">
                <a:latin typeface="仿宋_GB2312" pitchFamily="49" charset="-122"/>
                <a:ea typeface="仿宋_GB2312" pitchFamily="49" charset="-122"/>
              </a:rPr>
              <a:t>异步电机电路分析及机械特性</a:t>
            </a:r>
          </a:p>
        </p:txBody>
      </p:sp>
      <p:sp>
        <p:nvSpPr>
          <p:cNvPr id="7" name="文本框 6"/>
          <p:cNvSpPr txBox="1"/>
          <p:nvPr/>
        </p:nvSpPr>
        <p:spPr>
          <a:xfrm>
            <a:off x="3419872" y="4569420"/>
            <a:ext cx="864096" cy="307777"/>
          </a:xfrm>
          <a:prstGeom prst="rect">
            <a:avLst/>
          </a:prstGeom>
          <a:noFill/>
        </p:spPr>
        <p:txBody>
          <a:bodyPr wrap="square" rtlCol="0">
            <a:spAutoFit/>
          </a:bodyPr>
          <a:lstStyle/>
          <a:p>
            <a:r>
              <a:rPr lang="zh-CN" altLang="en-US" sz="1400" dirty="0" smtClean="0"/>
              <a:t>启动点</a:t>
            </a:r>
            <a:endParaRPr lang="zh-CN" altLang="en-US" sz="1400" dirty="0"/>
          </a:p>
        </p:txBody>
      </p:sp>
      <p:sp>
        <p:nvSpPr>
          <p:cNvPr id="2" name="椭圆 1"/>
          <p:cNvSpPr/>
          <p:nvPr/>
        </p:nvSpPr>
        <p:spPr bwMode="auto">
          <a:xfrm>
            <a:off x="3995936" y="4941168"/>
            <a:ext cx="72008" cy="72008"/>
          </a:xfrm>
          <a:prstGeom prst="ellipse">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fld id="{E6595C4C-7874-4FB8-8189-81A0E0CD24C4}" type="slidenum">
              <a:rPr lang="en-US" altLang="zh-CN" sz="1400">
                <a:solidFill>
                  <a:schemeClr val="tx2"/>
                </a:solidFill>
              </a:rPr>
              <a:pPr>
                <a:spcBef>
                  <a:spcPct val="0"/>
                </a:spcBef>
                <a:buFontTx/>
                <a:buNone/>
              </a:pPr>
              <a:t>25</a:t>
            </a:fld>
            <a:endParaRPr lang="en-US" altLang="zh-CN" sz="1400">
              <a:solidFill>
                <a:schemeClr val="tx2"/>
              </a:solidFill>
            </a:endParaRPr>
          </a:p>
        </p:txBody>
      </p:sp>
      <p:sp>
        <p:nvSpPr>
          <p:cNvPr id="25603" name="Rectangle 10"/>
          <p:cNvSpPr>
            <a:spLocks noChangeArrowheads="1"/>
          </p:cNvSpPr>
          <p:nvPr/>
        </p:nvSpPr>
        <p:spPr bwMode="auto">
          <a:xfrm>
            <a:off x="3852863" y="2898775"/>
            <a:ext cx="3714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en-US" altLang="zh-CN" sz="1000">
                <a:solidFill>
                  <a:schemeClr val="tx2"/>
                </a:solidFill>
                <a:latin typeface="Times New Roman" pitchFamily="18" charset="0"/>
                <a:cs typeface="Times New Roman" pitchFamily="18" charset="0"/>
              </a:rPr>
              <a:t>     </a:t>
            </a:r>
            <a:r>
              <a:rPr lang="en-US" altLang="zh-CN" sz="800">
                <a:solidFill>
                  <a:schemeClr val="tx2"/>
                </a:solidFill>
              </a:rPr>
              <a:t> </a:t>
            </a:r>
            <a:endParaRPr lang="en-US" altLang="zh-CN" sz="1800">
              <a:solidFill>
                <a:schemeClr val="tx2"/>
              </a:solidFill>
            </a:endParaRPr>
          </a:p>
        </p:txBody>
      </p:sp>
      <p:sp>
        <p:nvSpPr>
          <p:cNvPr id="25604" name="Rectangle 11"/>
          <p:cNvSpPr>
            <a:spLocks noChangeArrowheads="1"/>
          </p:cNvSpPr>
          <p:nvPr/>
        </p:nvSpPr>
        <p:spPr bwMode="auto">
          <a:xfrm>
            <a:off x="539750" y="1211862"/>
            <a:ext cx="69135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457200" indent="-457200" eaLnBrk="1" hangingPunct="1">
              <a:spcBef>
                <a:spcPct val="50000"/>
              </a:spcBef>
              <a:buFont typeface="Wingdings" panose="05000000000000000000" pitchFamily="2" charset="2"/>
              <a:buChar char="u"/>
            </a:pPr>
            <a:r>
              <a:rPr lang="zh-CN" altLang="en-US" sz="2800" b="1" dirty="0" smtClean="0">
                <a:solidFill>
                  <a:srgbClr val="00B0F0"/>
                </a:solidFill>
                <a:ea typeface="仿宋_GB2312" pitchFamily="49" charset="-122"/>
                <a:cs typeface="Times New Roman" pitchFamily="18" charset="0"/>
              </a:rPr>
              <a:t>额定</a:t>
            </a:r>
            <a:r>
              <a:rPr lang="zh-CN" altLang="en-US" sz="2800" b="1" dirty="0">
                <a:solidFill>
                  <a:srgbClr val="00B0F0"/>
                </a:solidFill>
                <a:ea typeface="仿宋_GB2312" pitchFamily="49" charset="-122"/>
                <a:cs typeface="Times New Roman" pitchFamily="18" charset="0"/>
              </a:rPr>
              <a:t>转矩</a:t>
            </a:r>
            <a:r>
              <a:rPr kumimoji="1" lang="zh-CN" altLang="en-US" sz="1800" dirty="0">
                <a:solidFill>
                  <a:srgbClr val="00B0F0"/>
                </a:solidFill>
              </a:rPr>
              <a:t> </a:t>
            </a:r>
          </a:p>
        </p:txBody>
      </p:sp>
      <p:grpSp>
        <p:nvGrpSpPr>
          <p:cNvPr id="25605" name="Group 19"/>
          <p:cNvGrpSpPr>
            <a:grpSpLocks/>
          </p:cNvGrpSpPr>
          <p:nvPr/>
        </p:nvGrpSpPr>
        <p:grpSpPr bwMode="auto">
          <a:xfrm>
            <a:off x="395288" y="1870075"/>
            <a:ext cx="8970962" cy="946150"/>
            <a:chOff x="249" y="1178"/>
            <a:chExt cx="5651" cy="596"/>
          </a:xfrm>
        </p:grpSpPr>
        <p:sp>
          <p:nvSpPr>
            <p:cNvPr id="25614" name="Rectangle 6"/>
            <p:cNvSpPr>
              <a:spLocks noChangeArrowheads="1"/>
            </p:cNvSpPr>
            <p:nvPr/>
          </p:nvSpPr>
          <p:spPr bwMode="auto">
            <a:xfrm>
              <a:off x="249" y="1207"/>
              <a:ext cx="565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endParaRPr lang="zh-CN" altLang="zh-CN" sz="2800" b="1">
                <a:solidFill>
                  <a:schemeClr val="tx2"/>
                </a:solidFill>
                <a:ea typeface="仿宋_GB2312" pitchFamily="49" charset="-122"/>
                <a:cs typeface="Times New Roman" pitchFamily="18" charset="0"/>
              </a:endParaRPr>
            </a:p>
          </p:txBody>
        </p:sp>
        <p:sp>
          <p:nvSpPr>
            <p:cNvPr id="25615" name="Rectangle 15"/>
            <p:cNvSpPr>
              <a:spLocks noChangeArrowheads="1"/>
            </p:cNvSpPr>
            <p:nvPr/>
          </p:nvSpPr>
          <p:spPr bwMode="auto">
            <a:xfrm>
              <a:off x="340" y="1178"/>
              <a:ext cx="5171"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2800" b="1">
                  <a:solidFill>
                    <a:schemeClr val="tx2"/>
                  </a:solidFill>
                  <a:ea typeface="仿宋_GB2312" pitchFamily="49" charset="-122"/>
                  <a:cs typeface="Times New Roman" pitchFamily="18" charset="0"/>
                </a:rPr>
                <a:t>额定转矩</a:t>
              </a:r>
              <a:r>
                <a:rPr lang="zh-CN" altLang="ja-JP" sz="2800" b="1">
                  <a:solidFill>
                    <a:schemeClr val="tx2"/>
                  </a:solidFill>
                  <a:ea typeface="仿宋_GB2312" pitchFamily="49" charset="-122"/>
                  <a:cs typeface="Times New Roman" pitchFamily="18" charset="0"/>
                </a:rPr>
                <a:t> </a:t>
              </a:r>
              <a:r>
                <a:rPr lang="zh-CN" altLang="en-US" sz="2800" b="1">
                  <a:solidFill>
                    <a:schemeClr val="tx2"/>
                  </a:solidFill>
                  <a:ea typeface="仿宋_GB2312" pitchFamily="49" charset="-122"/>
                  <a:cs typeface="Times New Roman" pitchFamily="18" charset="0"/>
                </a:rPr>
                <a:t> </a:t>
              </a:r>
              <a:r>
                <a:rPr lang="zh-CN" altLang="ja-JP" sz="2800" b="1">
                  <a:solidFill>
                    <a:schemeClr val="tx2"/>
                  </a:solidFill>
                  <a:ea typeface="仿宋_GB2312" pitchFamily="49" charset="-122"/>
                  <a:cs typeface="Times New Roman" pitchFamily="18" charset="0"/>
                </a:rPr>
                <a:t> </a:t>
              </a:r>
              <a:r>
                <a:rPr lang="zh-CN" altLang="en-US" sz="2800" b="1">
                  <a:solidFill>
                    <a:schemeClr val="tx2"/>
                  </a:solidFill>
                  <a:ea typeface="仿宋_GB2312" pitchFamily="49" charset="-122"/>
                  <a:cs typeface="Times New Roman" pitchFamily="18" charset="0"/>
                </a:rPr>
                <a:t> </a:t>
              </a:r>
              <a:r>
                <a:rPr lang="zh-CN" altLang="ja-JP" sz="2800" b="1">
                  <a:solidFill>
                    <a:schemeClr val="tx2"/>
                  </a:solidFill>
                  <a:ea typeface="仿宋_GB2312" pitchFamily="49" charset="-122"/>
                  <a:cs typeface="Times New Roman" pitchFamily="18" charset="0"/>
                </a:rPr>
                <a:t> </a:t>
              </a:r>
              <a:r>
                <a:rPr lang="zh-CN" altLang="en-US" sz="2800" b="1">
                  <a:solidFill>
                    <a:schemeClr val="tx2"/>
                  </a:solidFill>
                  <a:ea typeface="仿宋_GB2312" pitchFamily="49" charset="-122"/>
                  <a:cs typeface="Times New Roman" pitchFamily="18" charset="0"/>
                </a:rPr>
                <a:t> 是指电动机在额定负载下稳定运行时的输出转矩</a:t>
              </a:r>
              <a:r>
                <a:rPr lang="zh-CN" altLang="en-US" sz="1800">
                  <a:solidFill>
                    <a:schemeClr val="tx2"/>
                  </a:solidFill>
                  <a:ea typeface="仿宋_GB2312" pitchFamily="49" charset="-122"/>
                  <a:cs typeface="Times New Roman" pitchFamily="18" charset="0"/>
                </a:rPr>
                <a:t> </a:t>
              </a:r>
            </a:p>
          </p:txBody>
        </p:sp>
        <p:grpSp>
          <p:nvGrpSpPr>
            <p:cNvPr id="25616" name="Group 59"/>
            <p:cNvGrpSpPr>
              <a:grpSpLocks/>
            </p:cNvGrpSpPr>
            <p:nvPr/>
          </p:nvGrpSpPr>
          <p:grpSpPr bwMode="auto">
            <a:xfrm>
              <a:off x="1338" y="1183"/>
              <a:ext cx="272" cy="318"/>
              <a:chOff x="839" y="3385"/>
              <a:chExt cx="362" cy="408"/>
            </a:xfrm>
          </p:grpSpPr>
          <p:sp>
            <p:nvSpPr>
              <p:cNvPr id="25617" name="Rectangle 58"/>
              <p:cNvSpPr>
                <a:spLocks noChangeArrowheads="1"/>
              </p:cNvSpPr>
              <p:nvPr/>
            </p:nvSpPr>
            <p:spPr bwMode="auto">
              <a:xfrm>
                <a:off x="839" y="3385"/>
                <a:ext cx="362" cy="408"/>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solidFill>
                    <a:schemeClr val="tx2"/>
                  </a:solidFill>
                  <a:latin typeface="Times New Roman" pitchFamily="18" charset="0"/>
                </a:endParaRPr>
              </a:p>
            </p:txBody>
          </p:sp>
          <p:graphicFrame>
            <p:nvGraphicFramePr>
              <p:cNvPr id="25618" name="Object 14"/>
              <p:cNvGraphicFramePr>
                <a:graphicFrameLocks noChangeAspect="1"/>
              </p:cNvGraphicFramePr>
              <p:nvPr/>
            </p:nvGraphicFramePr>
            <p:xfrm>
              <a:off x="884" y="3430"/>
              <a:ext cx="278" cy="318"/>
            </p:xfrm>
            <a:graphic>
              <a:graphicData uri="http://schemas.openxmlformats.org/presentationml/2006/ole">
                <mc:AlternateContent xmlns:mc="http://schemas.openxmlformats.org/markup-compatibility/2006">
                  <mc:Choice xmlns:v="urn:schemas-microsoft-com:vml" Requires="v">
                    <p:oleObj spid="_x0000_s26159" name="公式" r:id="rId3" imgW="203112" imgH="228501" progId="Equation.3">
                      <p:embed/>
                    </p:oleObj>
                  </mc:Choice>
                  <mc:Fallback>
                    <p:oleObj name="公式" r:id="rId3" imgW="203112" imgH="228501"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 y="3430"/>
                            <a:ext cx="278" cy="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sp>
        <p:nvSpPr>
          <p:cNvPr id="25606" name="Rectangle 62"/>
          <p:cNvSpPr>
            <a:spLocks noChangeArrowheads="1"/>
          </p:cNvSpPr>
          <p:nvPr/>
        </p:nvSpPr>
        <p:spPr bwMode="auto">
          <a:xfrm>
            <a:off x="0" y="2308225"/>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grpSp>
        <p:nvGrpSpPr>
          <p:cNvPr id="25607" name="Group 63"/>
          <p:cNvGrpSpPr>
            <a:grpSpLocks/>
          </p:cNvGrpSpPr>
          <p:nvPr/>
        </p:nvGrpSpPr>
        <p:grpSpPr bwMode="auto">
          <a:xfrm>
            <a:off x="1500188" y="2786063"/>
            <a:ext cx="5143500" cy="2014537"/>
            <a:chOff x="2653" y="2478"/>
            <a:chExt cx="2087" cy="907"/>
          </a:xfrm>
        </p:grpSpPr>
        <p:sp>
          <p:nvSpPr>
            <p:cNvPr id="25612" name="Rectangle 60"/>
            <p:cNvSpPr>
              <a:spLocks noChangeArrowheads="1"/>
            </p:cNvSpPr>
            <p:nvPr/>
          </p:nvSpPr>
          <p:spPr bwMode="auto">
            <a:xfrm>
              <a:off x="2653" y="2478"/>
              <a:ext cx="2087" cy="907"/>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solidFill>
                  <a:schemeClr val="tx2"/>
                </a:solidFill>
                <a:latin typeface="Times New Roman" pitchFamily="18" charset="0"/>
              </a:endParaRPr>
            </a:p>
          </p:txBody>
        </p:sp>
        <p:graphicFrame>
          <p:nvGraphicFramePr>
            <p:cNvPr id="25613" name="Object 61"/>
            <p:cNvGraphicFramePr>
              <a:graphicFrameLocks noChangeAspect="1"/>
            </p:cNvGraphicFramePr>
            <p:nvPr/>
          </p:nvGraphicFramePr>
          <p:xfrm>
            <a:off x="2874" y="2713"/>
            <a:ext cx="1860" cy="617"/>
          </p:xfrm>
          <a:graphic>
            <a:graphicData uri="http://schemas.openxmlformats.org/presentationml/2006/ole">
              <mc:AlternateContent xmlns:mc="http://schemas.openxmlformats.org/markup-compatibility/2006">
                <mc:Choice xmlns:v="urn:schemas-microsoft-com:vml" Requires="v">
                  <p:oleObj spid="_x0000_s26160" name="公式" r:id="rId5" imgW="1752600" imgH="584200" progId="Equation.3">
                    <p:embed/>
                  </p:oleObj>
                </mc:Choice>
                <mc:Fallback>
                  <p:oleObj name="公式" r:id="rId5" imgW="1752600" imgH="584200" progId="Equation.3">
                    <p:embed/>
                    <p:pic>
                      <p:nvPicPr>
                        <p:cNvPr id="0" name="Object 6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4" y="2713"/>
                          <a:ext cx="1860" cy="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5608" name="Group 18"/>
          <p:cNvGrpSpPr>
            <a:grpSpLocks/>
          </p:cNvGrpSpPr>
          <p:nvPr/>
        </p:nvGrpSpPr>
        <p:grpSpPr bwMode="auto">
          <a:xfrm>
            <a:off x="428625" y="4929188"/>
            <a:ext cx="8151813" cy="830262"/>
            <a:chOff x="270" y="3105"/>
            <a:chExt cx="5135" cy="523"/>
          </a:xfrm>
        </p:grpSpPr>
        <p:sp>
          <p:nvSpPr>
            <p:cNvPr id="25609" name="Rectangle 69"/>
            <p:cNvSpPr>
              <a:spLocks noChangeArrowheads="1"/>
            </p:cNvSpPr>
            <p:nvPr/>
          </p:nvSpPr>
          <p:spPr bwMode="auto">
            <a:xfrm>
              <a:off x="270" y="3105"/>
              <a:ext cx="5135"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2400" b="1" dirty="0">
                  <a:solidFill>
                    <a:schemeClr val="tx2"/>
                  </a:solidFill>
                </a:rPr>
                <a:t>上式中功率的单位为千瓦</a:t>
              </a:r>
              <a:r>
                <a:rPr lang="zh-CN" altLang="en-US" sz="2400" b="1" dirty="0" smtClean="0">
                  <a:solidFill>
                    <a:schemeClr val="tx2"/>
                  </a:solidFill>
                </a:rPr>
                <a:t>（</a:t>
              </a:r>
              <a:r>
                <a:rPr lang="en-US" altLang="zh-CN" sz="2400" b="1" dirty="0" smtClean="0">
                  <a:solidFill>
                    <a:schemeClr val="tx2"/>
                  </a:solidFill>
                </a:rPr>
                <a:t>kW</a:t>
              </a:r>
              <a:r>
                <a:rPr lang="zh-CN" altLang="en-US" sz="2400" b="1" dirty="0">
                  <a:solidFill>
                    <a:schemeClr val="tx2"/>
                  </a:solidFill>
                </a:rPr>
                <a:t>），转速的单位为</a:t>
              </a:r>
              <a:r>
                <a:rPr lang="en-US" altLang="zh-CN" sz="2400" b="1" dirty="0">
                  <a:solidFill>
                    <a:schemeClr val="tx2"/>
                  </a:solidFill>
                </a:rPr>
                <a:t>(r/min)</a:t>
              </a:r>
              <a:r>
                <a:rPr lang="zh-CN" altLang="en-US" sz="2400" b="1" dirty="0">
                  <a:solidFill>
                    <a:schemeClr val="tx2"/>
                  </a:solidFill>
                </a:rPr>
                <a:t>，</a:t>
              </a:r>
              <a:endParaRPr lang="zh-CN" altLang="ja-JP" sz="2400" b="1" dirty="0">
                <a:solidFill>
                  <a:schemeClr val="tx2"/>
                </a:solidFill>
              </a:endParaRPr>
            </a:p>
            <a:p>
              <a:pPr eaLnBrk="1" hangingPunct="1">
                <a:spcBef>
                  <a:spcPct val="0"/>
                </a:spcBef>
                <a:buFontTx/>
                <a:buNone/>
              </a:pPr>
              <a:r>
                <a:rPr lang="zh-CN" altLang="en-US" sz="2400" b="1" dirty="0">
                  <a:solidFill>
                    <a:schemeClr val="tx2"/>
                  </a:solidFill>
                </a:rPr>
                <a:t>转矩的单位为牛</a:t>
              </a:r>
              <a:r>
                <a:rPr lang="zh-CN" altLang="ja-JP" sz="2400" b="1" dirty="0">
                  <a:solidFill>
                    <a:schemeClr val="tx2"/>
                  </a:solidFill>
                </a:rPr>
                <a:t> </a:t>
              </a:r>
              <a:r>
                <a:rPr lang="zh-CN" altLang="en-US" sz="2400" b="1" dirty="0">
                  <a:solidFill>
                    <a:schemeClr val="tx2"/>
                  </a:solidFill>
                </a:rPr>
                <a:t>米</a:t>
              </a:r>
              <a:r>
                <a:rPr lang="en-US" altLang="zh-CN" sz="2400" b="1" dirty="0">
                  <a:solidFill>
                    <a:schemeClr val="tx2"/>
                  </a:solidFill>
                </a:rPr>
                <a:t>(N</a:t>
              </a:r>
              <a:r>
                <a:rPr lang="en-US" altLang="ja-JP" sz="2400" b="1" dirty="0">
                  <a:solidFill>
                    <a:schemeClr val="tx2"/>
                  </a:solidFill>
                </a:rPr>
                <a:t>  </a:t>
              </a:r>
              <a:r>
                <a:rPr lang="en-US" altLang="zh-CN" sz="2400" b="1" dirty="0">
                  <a:solidFill>
                    <a:schemeClr val="tx2"/>
                  </a:solidFill>
                </a:rPr>
                <a:t>m)</a:t>
              </a:r>
              <a:r>
                <a:rPr lang="zh-CN" altLang="en-US" sz="2400" b="1" dirty="0">
                  <a:solidFill>
                    <a:schemeClr val="tx2"/>
                  </a:solidFill>
                </a:rPr>
                <a:t>。  </a:t>
              </a:r>
            </a:p>
          </p:txBody>
        </p:sp>
        <p:graphicFrame>
          <p:nvGraphicFramePr>
            <p:cNvPr id="25610" name="Object 70"/>
            <p:cNvGraphicFramePr>
              <a:graphicFrameLocks noChangeAspect="1"/>
            </p:cNvGraphicFramePr>
            <p:nvPr/>
          </p:nvGraphicFramePr>
          <p:xfrm>
            <a:off x="2154" y="3475"/>
            <a:ext cx="72" cy="72"/>
          </p:xfrm>
          <a:graphic>
            <a:graphicData uri="http://schemas.openxmlformats.org/presentationml/2006/ole">
              <mc:AlternateContent xmlns:mc="http://schemas.openxmlformats.org/markup-compatibility/2006">
                <mc:Choice xmlns:v="urn:schemas-microsoft-com:vml" Requires="v">
                  <p:oleObj spid="_x0000_s26161" name="公式" r:id="rId7" imgW="114102" imgH="114102" progId="Equation.3">
                    <p:embed/>
                  </p:oleObj>
                </mc:Choice>
                <mc:Fallback>
                  <p:oleObj name="公式" r:id="rId7" imgW="114102" imgH="114102" progId="Equation.3">
                    <p:embed/>
                    <p:pic>
                      <p:nvPicPr>
                        <p:cNvPr id="0" name="Object 7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4" y="3475"/>
                          <a:ext cx="72" cy="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611" name="Object 71"/>
            <p:cNvGraphicFramePr>
              <a:graphicFrameLocks noChangeAspect="1"/>
            </p:cNvGraphicFramePr>
            <p:nvPr/>
          </p:nvGraphicFramePr>
          <p:xfrm>
            <a:off x="1655" y="3430"/>
            <a:ext cx="72" cy="72"/>
          </p:xfrm>
          <a:graphic>
            <a:graphicData uri="http://schemas.openxmlformats.org/presentationml/2006/ole">
              <mc:AlternateContent xmlns:mc="http://schemas.openxmlformats.org/markup-compatibility/2006">
                <mc:Choice xmlns:v="urn:schemas-microsoft-com:vml" Requires="v">
                  <p:oleObj spid="_x0000_s26162" name="公式" r:id="rId9" imgW="114102" imgH="114102" progId="Equation.3">
                    <p:embed/>
                  </p:oleObj>
                </mc:Choice>
                <mc:Fallback>
                  <p:oleObj name="公式" r:id="rId9" imgW="114102" imgH="114102" progId="Equation.3">
                    <p:embed/>
                    <p:pic>
                      <p:nvPicPr>
                        <p:cNvPr id="0" name="Object 7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55" y="3430"/>
                          <a:ext cx="72" cy="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9" name="Rectangle 2"/>
          <p:cNvSpPr>
            <a:spLocks noChangeArrowheads="1"/>
          </p:cNvSpPr>
          <p:nvPr/>
        </p:nvSpPr>
        <p:spPr bwMode="auto">
          <a:xfrm>
            <a:off x="539750" y="188913"/>
            <a:ext cx="7632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a:latin typeface="仿宋_GB2312" pitchFamily="49" charset="-122"/>
                <a:ea typeface="仿宋_GB2312" pitchFamily="49" charset="-122"/>
              </a:rPr>
              <a:t>2</a:t>
            </a:r>
            <a:r>
              <a:rPr kumimoji="1" lang="en-US" altLang="zh-CN" b="1" dirty="0" smtClean="0">
                <a:latin typeface="仿宋_GB2312" pitchFamily="49" charset="-122"/>
                <a:ea typeface="仿宋_GB2312" pitchFamily="49" charset="-122"/>
              </a:rPr>
              <a:t>.</a:t>
            </a:r>
            <a:r>
              <a:rPr kumimoji="1" lang="zh-CN" altLang="en-US" b="1" dirty="0" smtClean="0">
                <a:latin typeface="仿宋_GB2312" pitchFamily="49" charset="-122"/>
                <a:ea typeface="仿宋_GB2312" pitchFamily="49" charset="-122"/>
              </a:rPr>
              <a:t>三相</a:t>
            </a:r>
            <a:r>
              <a:rPr kumimoji="1" lang="zh-CN" altLang="en-US" b="1" dirty="0">
                <a:latin typeface="仿宋_GB2312" pitchFamily="49" charset="-122"/>
                <a:ea typeface="仿宋_GB2312" pitchFamily="49" charset="-122"/>
              </a:rPr>
              <a:t>异步电机电路分析及机械特性</a:t>
            </a:r>
          </a:p>
        </p:txBody>
      </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8"/>
          <p:cNvSpPr>
            <a:spLocks noChangeArrowheads="1"/>
          </p:cNvSpPr>
          <p:nvPr/>
        </p:nvSpPr>
        <p:spPr bwMode="auto">
          <a:xfrm>
            <a:off x="566415" y="1268760"/>
            <a:ext cx="69135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457200" indent="-457200" eaLnBrk="1" hangingPunct="1">
              <a:spcBef>
                <a:spcPct val="50000"/>
              </a:spcBef>
              <a:buFont typeface="Wingdings" panose="05000000000000000000" pitchFamily="2" charset="2"/>
              <a:buChar char="u"/>
            </a:pPr>
            <a:r>
              <a:rPr lang="zh-CN" altLang="en-US" sz="2800" b="1" dirty="0" smtClean="0">
                <a:solidFill>
                  <a:srgbClr val="00B0F0"/>
                </a:solidFill>
                <a:ea typeface="仿宋_GB2312" pitchFamily="49" charset="-122"/>
                <a:cs typeface="Times New Roman" pitchFamily="18" charset="0"/>
              </a:rPr>
              <a:t>最大转矩 </a:t>
            </a:r>
            <a:endParaRPr lang="zh-CN" altLang="en-US" sz="2800" b="1" dirty="0">
              <a:solidFill>
                <a:srgbClr val="00B0F0"/>
              </a:solidFill>
              <a:ea typeface="仿宋_GB2312" pitchFamily="49" charset="-122"/>
              <a:cs typeface="Times New Roman" pitchFamily="18" charset="0"/>
            </a:endParaRPr>
          </a:p>
        </p:txBody>
      </p:sp>
      <p:grpSp>
        <p:nvGrpSpPr>
          <p:cNvPr id="26629" name="Group 22"/>
          <p:cNvGrpSpPr>
            <a:grpSpLocks/>
          </p:cNvGrpSpPr>
          <p:nvPr/>
        </p:nvGrpSpPr>
        <p:grpSpPr bwMode="auto">
          <a:xfrm>
            <a:off x="525934" y="1933346"/>
            <a:ext cx="7473950" cy="947738"/>
            <a:chOff x="340" y="618"/>
            <a:chExt cx="4708" cy="597"/>
          </a:xfrm>
        </p:grpSpPr>
        <p:sp>
          <p:nvSpPr>
            <p:cNvPr id="26643" name="Rectangle 13"/>
            <p:cNvSpPr>
              <a:spLocks noChangeArrowheads="1"/>
            </p:cNvSpPr>
            <p:nvPr/>
          </p:nvSpPr>
          <p:spPr bwMode="auto">
            <a:xfrm>
              <a:off x="340" y="619"/>
              <a:ext cx="4708"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zh-CN" altLang="en-US" sz="2800" b="1" dirty="0">
                  <a:latin typeface="仿宋_GB2312" pitchFamily="49" charset="-122"/>
                  <a:ea typeface="仿宋_GB2312" pitchFamily="49" charset="-122"/>
                  <a:cs typeface="Times New Roman" pitchFamily="18" charset="0"/>
                </a:rPr>
                <a:t>最大转矩</a:t>
              </a:r>
              <a:r>
                <a:rPr kumimoji="1" lang="zh-CN" altLang="ja-JP" sz="2800" b="1" dirty="0">
                  <a:latin typeface="仿宋_GB2312" pitchFamily="49" charset="-122"/>
                  <a:ea typeface="仿宋_GB2312" pitchFamily="49" charset="-122"/>
                  <a:cs typeface="Times New Roman" pitchFamily="18" charset="0"/>
                </a:rPr>
                <a:t> </a:t>
              </a:r>
              <a:r>
                <a:rPr kumimoji="1" lang="zh-CN" altLang="en-US" sz="2800" b="1" dirty="0">
                  <a:latin typeface="仿宋_GB2312" pitchFamily="49" charset="-122"/>
                  <a:ea typeface="仿宋_GB2312" pitchFamily="49" charset="-122"/>
                  <a:cs typeface="Times New Roman" pitchFamily="18" charset="0"/>
                </a:rPr>
                <a:t> </a:t>
              </a:r>
              <a:r>
                <a:rPr kumimoji="1" lang="zh-CN" altLang="ja-JP" sz="2800" b="1" dirty="0">
                  <a:latin typeface="仿宋_GB2312" pitchFamily="49" charset="-122"/>
                  <a:ea typeface="仿宋_GB2312" pitchFamily="49" charset="-122"/>
                  <a:cs typeface="Times New Roman" pitchFamily="18" charset="0"/>
                </a:rPr>
                <a:t> </a:t>
              </a:r>
              <a:r>
                <a:rPr kumimoji="1" lang="zh-CN" altLang="en-US" sz="2800" b="1" dirty="0">
                  <a:latin typeface="仿宋_GB2312" pitchFamily="49" charset="-122"/>
                  <a:ea typeface="仿宋_GB2312" pitchFamily="49" charset="-122"/>
                  <a:cs typeface="Times New Roman" pitchFamily="18" charset="0"/>
                </a:rPr>
                <a:t>是指电动机按照机械特性曲线运行</a:t>
              </a:r>
              <a:endParaRPr kumimoji="1" lang="zh-CN" altLang="ja-JP" sz="2800" b="1" dirty="0">
                <a:latin typeface="仿宋_GB2312" pitchFamily="49" charset="-122"/>
                <a:ea typeface="仿宋_GB2312" pitchFamily="49" charset="-122"/>
                <a:cs typeface="Times New Roman" pitchFamily="18" charset="0"/>
              </a:endParaRPr>
            </a:p>
            <a:p>
              <a:pPr eaLnBrk="1" hangingPunct="1">
                <a:spcBef>
                  <a:spcPct val="0"/>
                </a:spcBef>
                <a:buFontTx/>
                <a:buNone/>
              </a:pPr>
              <a:r>
                <a:rPr kumimoji="1" lang="zh-CN" altLang="en-US" sz="2800" b="1" dirty="0">
                  <a:latin typeface="仿宋_GB2312" pitchFamily="49" charset="-122"/>
                  <a:ea typeface="仿宋_GB2312" pitchFamily="49" charset="-122"/>
                  <a:cs typeface="Times New Roman" pitchFamily="18" charset="0"/>
                </a:rPr>
                <a:t>过程中产生的最大电磁转矩</a:t>
              </a:r>
              <a:r>
                <a:rPr lang="zh-CN" altLang="en-US" sz="1800" dirty="0">
                  <a:ea typeface="仿宋_GB2312" pitchFamily="49" charset="-122"/>
                  <a:cs typeface="Times New Roman" pitchFamily="18" charset="0"/>
                </a:rPr>
                <a:t>。 </a:t>
              </a:r>
            </a:p>
          </p:txBody>
        </p:sp>
        <p:grpSp>
          <p:nvGrpSpPr>
            <p:cNvPr id="26644" name="Group 19"/>
            <p:cNvGrpSpPr>
              <a:grpSpLocks/>
            </p:cNvGrpSpPr>
            <p:nvPr/>
          </p:nvGrpSpPr>
          <p:grpSpPr bwMode="auto">
            <a:xfrm>
              <a:off x="1338" y="618"/>
              <a:ext cx="317" cy="364"/>
              <a:chOff x="1746" y="1535"/>
              <a:chExt cx="283" cy="318"/>
            </a:xfrm>
          </p:grpSpPr>
          <p:sp>
            <p:nvSpPr>
              <p:cNvPr id="26645" name="Rectangle 16"/>
              <p:cNvSpPr>
                <a:spLocks noChangeArrowheads="1"/>
              </p:cNvSpPr>
              <p:nvPr/>
            </p:nvSpPr>
            <p:spPr bwMode="auto">
              <a:xfrm>
                <a:off x="1757" y="1535"/>
                <a:ext cx="272" cy="318"/>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aphicFrame>
            <p:nvGraphicFramePr>
              <p:cNvPr id="26646" name="Object 12"/>
              <p:cNvGraphicFramePr>
                <a:graphicFrameLocks noChangeAspect="1"/>
              </p:cNvGraphicFramePr>
              <p:nvPr/>
            </p:nvGraphicFramePr>
            <p:xfrm>
              <a:off x="1746" y="1570"/>
              <a:ext cx="272" cy="225"/>
            </p:xfrm>
            <a:graphic>
              <a:graphicData uri="http://schemas.openxmlformats.org/presentationml/2006/ole">
                <mc:AlternateContent xmlns:mc="http://schemas.openxmlformats.org/markup-compatibility/2006">
                  <mc:Choice xmlns:v="urn:schemas-microsoft-com:vml" Requires="v">
                    <p:oleObj spid="_x0000_s27191" name="公式" r:id="rId4" imgW="279400" imgH="228600" progId="Equation.3">
                      <p:embed/>
                    </p:oleObj>
                  </mc:Choice>
                  <mc:Fallback>
                    <p:oleObj name="公式" r:id="rId4" imgW="279400" imgH="228600"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 y="1570"/>
                            <a:ext cx="272" cy="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grpSp>
        <p:nvGrpSpPr>
          <p:cNvPr id="26633" name="Group 23"/>
          <p:cNvGrpSpPr>
            <a:grpSpLocks/>
          </p:cNvGrpSpPr>
          <p:nvPr/>
        </p:nvGrpSpPr>
        <p:grpSpPr bwMode="auto">
          <a:xfrm>
            <a:off x="525934" y="4448379"/>
            <a:ext cx="2673350" cy="574675"/>
            <a:chOff x="340" y="2387"/>
            <a:chExt cx="1684" cy="362"/>
          </a:xfrm>
        </p:grpSpPr>
        <p:sp>
          <p:nvSpPr>
            <p:cNvPr id="26639" name="Rectangle 24"/>
            <p:cNvSpPr>
              <a:spLocks noChangeArrowheads="1"/>
            </p:cNvSpPr>
            <p:nvPr/>
          </p:nvSpPr>
          <p:spPr bwMode="auto">
            <a:xfrm>
              <a:off x="340" y="2387"/>
              <a:ext cx="168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zh-CN" altLang="en-US" sz="2800" b="1">
                  <a:latin typeface="仿宋_GB2312" pitchFamily="49" charset="-122"/>
                  <a:ea typeface="仿宋_GB2312" pitchFamily="49" charset="-122"/>
                  <a:cs typeface="Times New Roman" pitchFamily="18" charset="0"/>
                </a:rPr>
                <a:t>过载系数　　：</a:t>
              </a:r>
            </a:p>
          </p:txBody>
        </p:sp>
        <p:graphicFrame>
          <p:nvGraphicFramePr>
            <p:cNvPr id="26640" name="Object 23"/>
            <p:cNvGraphicFramePr>
              <a:graphicFrameLocks noChangeAspect="1"/>
            </p:cNvGraphicFramePr>
            <p:nvPr/>
          </p:nvGraphicFramePr>
          <p:xfrm>
            <a:off x="1383" y="2432"/>
            <a:ext cx="276" cy="317"/>
          </p:xfrm>
          <a:graphic>
            <a:graphicData uri="http://schemas.openxmlformats.org/presentationml/2006/ole">
              <mc:AlternateContent xmlns:mc="http://schemas.openxmlformats.org/markup-compatibility/2006">
                <mc:Choice xmlns:v="urn:schemas-microsoft-com:vml" Requires="v">
                  <p:oleObj spid="_x0000_s27192" name="公式" r:id="rId6" imgW="190335" imgH="215713" progId="Equation.3">
                    <p:embed/>
                  </p:oleObj>
                </mc:Choice>
                <mc:Fallback>
                  <p:oleObj name="公式" r:id="rId6" imgW="190335" imgH="215713" progId="Equation.3">
                    <p:embed/>
                    <p:pic>
                      <p:nvPicPr>
                        <p:cNvPr id="0" name="Object 2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3" y="2432"/>
                          <a:ext cx="276"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6635" name="Group 31"/>
          <p:cNvGrpSpPr>
            <a:grpSpLocks/>
          </p:cNvGrpSpPr>
          <p:nvPr/>
        </p:nvGrpSpPr>
        <p:grpSpPr bwMode="auto">
          <a:xfrm>
            <a:off x="3405659" y="4232479"/>
            <a:ext cx="3024188" cy="995362"/>
            <a:chOff x="1655" y="2976"/>
            <a:chExt cx="1905" cy="627"/>
          </a:xfrm>
        </p:grpSpPr>
        <p:sp>
          <p:nvSpPr>
            <p:cNvPr id="26637" name="Rectangle 28"/>
            <p:cNvSpPr>
              <a:spLocks noChangeArrowheads="1"/>
            </p:cNvSpPr>
            <p:nvPr/>
          </p:nvSpPr>
          <p:spPr bwMode="auto">
            <a:xfrm>
              <a:off x="1655" y="3022"/>
              <a:ext cx="1905" cy="544"/>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aphicFrame>
          <p:nvGraphicFramePr>
            <p:cNvPr id="26638" name="Object 29"/>
            <p:cNvGraphicFramePr>
              <a:graphicFrameLocks noChangeAspect="1"/>
            </p:cNvGraphicFramePr>
            <p:nvPr/>
          </p:nvGraphicFramePr>
          <p:xfrm>
            <a:off x="1927" y="2976"/>
            <a:ext cx="907" cy="627"/>
          </p:xfrm>
          <a:graphic>
            <a:graphicData uri="http://schemas.openxmlformats.org/presentationml/2006/ole">
              <mc:AlternateContent xmlns:mc="http://schemas.openxmlformats.org/markup-compatibility/2006">
                <mc:Choice xmlns:v="urn:schemas-microsoft-com:vml" Requires="v">
                  <p:oleObj spid="_x0000_s27193" name="公式" r:id="rId8" imgW="647419" imgH="444307" progId="Equation.3">
                    <p:embed/>
                  </p:oleObj>
                </mc:Choice>
                <mc:Fallback>
                  <p:oleObj name="公式" r:id="rId8" imgW="647419" imgH="444307" progId="Equation.3">
                    <p:embed/>
                    <p:pic>
                      <p:nvPicPr>
                        <p:cNvPr id="0" name="Object 2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27" y="2976"/>
                          <a:ext cx="907" cy="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6636" name="Rectangle 24"/>
          <p:cNvSpPr>
            <a:spLocks noChangeArrowheads="1"/>
          </p:cNvSpPr>
          <p:nvPr/>
        </p:nvSpPr>
        <p:spPr bwMode="auto">
          <a:xfrm>
            <a:off x="994246" y="5396318"/>
            <a:ext cx="6057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zh-CN" altLang="en-US" sz="2800" b="1">
                <a:latin typeface="仿宋_GB2312" pitchFamily="49" charset="-122"/>
                <a:ea typeface="仿宋_GB2312" pitchFamily="49" charset="-122"/>
                <a:cs typeface="Times New Roman" pitchFamily="18" charset="0"/>
              </a:rPr>
              <a:t>过载系数取值范围一般为</a:t>
            </a:r>
            <a:r>
              <a:rPr kumimoji="1" lang="en-US" altLang="zh-CN" sz="2800" b="1">
                <a:latin typeface="仿宋_GB2312" pitchFamily="49" charset="-122"/>
                <a:ea typeface="仿宋_GB2312" pitchFamily="49" charset="-122"/>
                <a:cs typeface="Times New Roman" pitchFamily="18" charset="0"/>
              </a:rPr>
              <a:t>1.8</a:t>
            </a:r>
            <a:r>
              <a:rPr kumimoji="1" lang="en-US" altLang="zh-CN" sz="2800" b="1">
                <a:latin typeface="Times New Roman" pitchFamily="18" charset="0"/>
                <a:ea typeface="仿宋_GB2312" pitchFamily="49" charset="-122"/>
                <a:cs typeface="Times New Roman" pitchFamily="18" charset="0"/>
              </a:rPr>
              <a:t>~</a:t>
            </a:r>
            <a:r>
              <a:rPr kumimoji="1" lang="en-US" altLang="zh-CN" sz="2800" b="1">
                <a:latin typeface="仿宋_GB2312" pitchFamily="49" charset="-122"/>
                <a:ea typeface="仿宋_GB2312" pitchFamily="49" charset="-122"/>
                <a:cs typeface="Times New Roman" pitchFamily="18" charset="0"/>
              </a:rPr>
              <a:t>2.2</a:t>
            </a:r>
            <a:r>
              <a:rPr kumimoji="1" lang="zh-CN" altLang="en-US" sz="2800" b="1">
                <a:latin typeface="仿宋_GB2312" pitchFamily="49" charset="-122"/>
                <a:ea typeface="仿宋_GB2312" pitchFamily="49" charset="-122"/>
                <a:cs typeface="Times New Roman" pitchFamily="18" charset="0"/>
              </a:rPr>
              <a:t>之间</a:t>
            </a:r>
          </a:p>
        </p:txBody>
      </p:sp>
      <p:sp>
        <p:nvSpPr>
          <p:cNvPr id="23" name="Rectangle 2"/>
          <p:cNvSpPr>
            <a:spLocks noChangeArrowheads="1"/>
          </p:cNvSpPr>
          <p:nvPr/>
        </p:nvSpPr>
        <p:spPr bwMode="auto">
          <a:xfrm>
            <a:off x="539750" y="188913"/>
            <a:ext cx="7632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a:latin typeface="仿宋_GB2312" pitchFamily="49" charset="-122"/>
                <a:ea typeface="仿宋_GB2312" pitchFamily="49" charset="-122"/>
              </a:rPr>
              <a:t>2</a:t>
            </a:r>
            <a:r>
              <a:rPr kumimoji="1" lang="en-US" altLang="zh-CN" b="1" dirty="0" smtClean="0">
                <a:latin typeface="仿宋_GB2312" pitchFamily="49" charset="-122"/>
                <a:ea typeface="仿宋_GB2312" pitchFamily="49" charset="-122"/>
              </a:rPr>
              <a:t>.</a:t>
            </a:r>
            <a:r>
              <a:rPr kumimoji="1" lang="zh-CN" altLang="en-US" b="1" dirty="0" smtClean="0">
                <a:latin typeface="仿宋_GB2312" pitchFamily="49" charset="-122"/>
                <a:ea typeface="仿宋_GB2312" pitchFamily="49" charset="-122"/>
              </a:rPr>
              <a:t>三相</a:t>
            </a:r>
            <a:r>
              <a:rPr kumimoji="1" lang="zh-CN" altLang="en-US" b="1" dirty="0">
                <a:latin typeface="仿宋_GB2312" pitchFamily="49" charset="-122"/>
                <a:ea typeface="仿宋_GB2312" pitchFamily="49" charset="-122"/>
              </a:rPr>
              <a:t>异步电机电路分析及机械特性</a:t>
            </a:r>
          </a:p>
        </p:txBody>
      </p:sp>
      <p:pic>
        <p:nvPicPr>
          <p:cNvPr id="2" name="图片 1"/>
          <p:cNvPicPr>
            <a:picLocks noChangeAspect="1"/>
          </p:cNvPicPr>
          <p:nvPr/>
        </p:nvPicPr>
        <p:blipFill>
          <a:blip r:embed="rId10"/>
          <a:stretch>
            <a:fillRect/>
          </a:stretch>
        </p:blipFill>
        <p:spPr>
          <a:xfrm>
            <a:off x="5796962" y="2799600"/>
            <a:ext cx="2202922" cy="793693"/>
          </a:xfrm>
          <a:prstGeom prst="rect">
            <a:avLst/>
          </a:prstGeom>
        </p:spPr>
      </p:pic>
      <p:sp>
        <p:nvSpPr>
          <p:cNvPr id="3" name="文本框 2"/>
          <p:cNvSpPr txBox="1"/>
          <p:nvPr/>
        </p:nvSpPr>
        <p:spPr>
          <a:xfrm>
            <a:off x="5771044" y="3620452"/>
            <a:ext cx="3023510" cy="400110"/>
          </a:xfrm>
          <a:prstGeom prst="rect">
            <a:avLst/>
          </a:prstGeom>
          <a:noFill/>
        </p:spPr>
        <p:txBody>
          <a:bodyPr wrap="square" rtlCol="0">
            <a:spAutoFit/>
          </a:bodyPr>
          <a:lstStyle/>
          <a:p>
            <a:r>
              <a:rPr lang="zh-CN" altLang="en-US" sz="2000" dirty="0" smtClean="0"/>
              <a:t>求导可得</a:t>
            </a:r>
            <a:r>
              <a:rPr lang="en-US" altLang="zh-CN" sz="2000" dirty="0" err="1" smtClean="0"/>
              <a:t>S</a:t>
            </a:r>
            <a:r>
              <a:rPr lang="en-US" altLang="zh-CN" sz="2000" baseline="-25000" dirty="0" err="1" smtClean="0"/>
              <a:t>max</a:t>
            </a:r>
            <a:r>
              <a:rPr lang="en-US" altLang="zh-CN" sz="2000" dirty="0" smtClean="0"/>
              <a:t>=</a:t>
            </a:r>
            <a:r>
              <a:rPr lang="en-US" altLang="zh-CN" sz="2000" dirty="0" err="1" smtClean="0"/>
              <a:t>R</a:t>
            </a:r>
            <a:r>
              <a:rPr lang="en-US" altLang="zh-CN" sz="2000" baseline="-25000" dirty="0" err="1" smtClean="0"/>
              <a:t>2</a:t>
            </a:r>
            <a:r>
              <a:rPr lang="en-US" altLang="zh-CN" sz="2000" dirty="0" smtClean="0"/>
              <a:t>/</a:t>
            </a:r>
            <a:r>
              <a:rPr lang="en-US" altLang="zh-CN" sz="2000" dirty="0" err="1" smtClean="0"/>
              <a:t>X</a:t>
            </a:r>
            <a:r>
              <a:rPr lang="en-US" altLang="zh-CN" sz="2000" baseline="-25000" dirty="0" err="1" smtClean="0"/>
              <a:t>20</a:t>
            </a:r>
            <a:endParaRPr lang="zh-CN" altLang="en-US" sz="2000" baseline="-25000" dirty="0"/>
          </a:p>
        </p:txBody>
      </p:sp>
      <p:graphicFrame>
        <p:nvGraphicFramePr>
          <p:cNvPr id="24" name="Object 20"/>
          <p:cNvGraphicFramePr>
            <a:graphicFrameLocks noChangeAspect="1"/>
          </p:cNvGraphicFramePr>
          <p:nvPr>
            <p:extLst>
              <p:ext uri="{D42A27DB-BD31-4B8C-83A1-F6EECF244321}">
                <p14:modId xmlns:p14="http://schemas.microsoft.com/office/powerpoint/2010/main" val="1345780340"/>
              </p:ext>
            </p:extLst>
          </p:nvPr>
        </p:nvGraphicFramePr>
        <p:xfrm>
          <a:off x="1539553" y="3049561"/>
          <a:ext cx="2160587" cy="1036638"/>
        </p:xfrm>
        <a:graphic>
          <a:graphicData uri="http://schemas.openxmlformats.org/presentationml/2006/ole">
            <mc:AlternateContent xmlns:mc="http://schemas.openxmlformats.org/markup-compatibility/2006">
              <mc:Choice xmlns:v="urn:schemas-microsoft-com:vml" Requires="v">
                <p:oleObj spid="_x0000_s27194" name="公式" r:id="rId11" imgW="952500" imgH="457200" progId="Equation.3">
                  <p:embed/>
                </p:oleObj>
              </mc:Choice>
              <mc:Fallback>
                <p:oleObj name="公式" r:id="rId11" imgW="952500" imgH="457200" progId="Equation.3">
                  <p:embed/>
                  <p:pic>
                    <p:nvPicPr>
                      <p:cNvPr id="26642" name="Object 2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39553" y="3049561"/>
                        <a:ext cx="2160587" cy="103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idx="4294967295"/>
          </p:nvPr>
        </p:nvSpPr>
        <p:spPr>
          <a:xfrm>
            <a:off x="388065" y="1701947"/>
            <a:ext cx="7848922" cy="534988"/>
          </a:xfrm>
          <a:prstGeom prst="rect">
            <a:avLst/>
          </a:prstGeom>
        </p:spPr>
        <p:txBody>
          <a:bodyPr/>
          <a:lstStyle/>
          <a:p>
            <a:pPr eaLnBrk="1" hangingPunct="1"/>
            <a:r>
              <a:rPr kumimoji="1" lang="en-US" altLang="zh-CN" sz="2800" b="1" i="1" dirty="0" smtClean="0">
                <a:solidFill>
                  <a:schemeClr val="tx1"/>
                </a:solidFill>
                <a:latin typeface="Times New Roman" panose="02020603050405020304" pitchFamily="18" charset="0"/>
                <a:ea typeface="仿宋_GB2312" pitchFamily="49" charset="-122"/>
                <a:cs typeface="Times New Roman" panose="02020603050405020304" pitchFamily="18" charset="0"/>
              </a:rPr>
              <a:t>T</a:t>
            </a:r>
            <a:r>
              <a:rPr kumimoji="1" lang="en-US" altLang="zh-CN" sz="2800" b="1" baseline="-25000" dirty="0" smtClean="0">
                <a:solidFill>
                  <a:schemeClr val="tx1"/>
                </a:solidFill>
                <a:latin typeface="Times New Roman" panose="02020603050405020304" pitchFamily="18" charset="0"/>
                <a:ea typeface="仿宋_GB2312" pitchFamily="49" charset="-122"/>
                <a:cs typeface="Times New Roman" panose="02020603050405020304" pitchFamily="18" charset="0"/>
              </a:rPr>
              <a:t>max</a:t>
            </a:r>
            <a:r>
              <a:rPr kumimoji="1" lang="zh-CN" altLang="en-US" sz="2800" b="1" dirty="0" smtClean="0">
                <a:solidFill>
                  <a:schemeClr val="tx1"/>
                </a:solidFill>
                <a:latin typeface="仿宋_GB2312" pitchFamily="49" charset="-122"/>
                <a:ea typeface="仿宋_GB2312" pitchFamily="49" charset="-122"/>
              </a:rPr>
              <a:t>与</a:t>
            </a:r>
            <a:r>
              <a:rPr kumimoji="1" lang="en-US" altLang="zh-CN" sz="2800" b="1" i="1" dirty="0" smtClean="0">
                <a:solidFill>
                  <a:schemeClr val="tx1"/>
                </a:solidFill>
                <a:latin typeface="Times New Roman" panose="02020603050405020304" pitchFamily="18" charset="0"/>
                <a:ea typeface="仿宋_GB2312" pitchFamily="49" charset="-122"/>
                <a:cs typeface="Times New Roman" panose="02020603050405020304" pitchFamily="18" charset="0"/>
              </a:rPr>
              <a:t>U</a:t>
            </a:r>
            <a:r>
              <a:rPr kumimoji="1" lang="en-US" altLang="zh-CN" sz="2800" b="1" baseline="-25000" dirty="0" smtClean="0">
                <a:solidFill>
                  <a:schemeClr val="tx1"/>
                </a:solidFill>
                <a:latin typeface="Times New Roman" panose="02020603050405020304" pitchFamily="18" charset="0"/>
                <a:ea typeface="仿宋_GB2312" pitchFamily="49" charset="-122"/>
                <a:cs typeface="Times New Roman" panose="02020603050405020304" pitchFamily="18" charset="0"/>
              </a:rPr>
              <a:t>1</a:t>
            </a:r>
            <a:r>
              <a:rPr kumimoji="1" lang="en-US" altLang="zh-CN" sz="2800" b="1" baseline="30000" dirty="0" smtClean="0">
                <a:solidFill>
                  <a:schemeClr val="tx1"/>
                </a:solidFill>
                <a:latin typeface="Times New Roman" panose="02020603050405020304" pitchFamily="18" charset="0"/>
                <a:ea typeface="仿宋_GB2312" pitchFamily="49" charset="-122"/>
                <a:cs typeface="Times New Roman" panose="02020603050405020304" pitchFamily="18" charset="0"/>
              </a:rPr>
              <a:t>2</a:t>
            </a:r>
            <a:r>
              <a:rPr kumimoji="1" lang="zh-CN" altLang="en-US" sz="2800" b="1" dirty="0" smtClean="0">
                <a:solidFill>
                  <a:schemeClr val="tx1"/>
                </a:solidFill>
                <a:latin typeface="仿宋_GB2312" pitchFamily="49" charset="-122"/>
                <a:ea typeface="仿宋_GB2312" pitchFamily="49" charset="-122"/>
              </a:rPr>
              <a:t>成正比，而与</a:t>
            </a:r>
            <a:r>
              <a:rPr kumimoji="1" lang="en-US" altLang="zh-CN" sz="2800" b="1" i="1" dirty="0" smtClean="0">
                <a:solidFill>
                  <a:schemeClr val="tx1"/>
                </a:solidFill>
                <a:latin typeface="Times New Roman" panose="02020603050405020304" pitchFamily="18" charset="0"/>
                <a:ea typeface="仿宋_GB2312" pitchFamily="49" charset="-122"/>
                <a:cs typeface="Times New Roman" panose="02020603050405020304" pitchFamily="18" charset="0"/>
              </a:rPr>
              <a:t>R</a:t>
            </a:r>
            <a:r>
              <a:rPr kumimoji="1" lang="en-US" altLang="zh-CN" sz="2800" b="1" baseline="-25000" dirty="0">
                <a:solidFill>
                  <a:schemeClr val="tx1"/>
                </a:solidFill>
                <a:latin typeface="Times New Roman" panose="02020603050405020304" pitchFamily="18" charset="0"/>
                <a:ea typeface="仿宋_GB2312" pitchFamily="49" charset="-122"/>
                <a:cs typeface="Times New Roman" panose="02020603050405020304" pitchFamily="18" charset="0"/>
              </a:rPr>
              <a:t>2</a:t>
            </a:r>
            <a:r>
              <a:rPr kumimoji="1" lang="zh-CN" altLang="en-US" sz="2800" b="1" dirty="0" smtClean="0">
                <a:solidFill>
                  <a:schemeClr val="tx1"/>
                </a:solidFill>
                <a:latin typeface="仿宋_GB2312" pitchFamily="49" charset="-122"/>
                <a:ea typeface="仿宋_GB2312" pitchFamily="49" charset="-122"/>
              </a:rPr>
              <a:t>无关，</a:t>
            </a:r>
            <a:r>
              <a:rPr kumimoji="1" lang="en-US" altLang="zh-CN" sz="2800" b="1" i="1" dirty="0" smtClean="0">
                <a:solidFill>
                  <a:schemeClr val="tx1"/>
                </a:solidFill>
                <a:latin typeface="Times New Roman" panose="02020603050405020304" pitchFamily="18" charset="0"/>
                <a:ea typeface="仿宋_GB2312" pitchFamily="49" charset="-122"/>
                <a:cs typeface="Times New Roman" panose="02020603050405020304" pitchFamily="18" charset="0"/>
              </a:rPr>
              <a:t>s</a:t>
            </a:r>
            <a:r>
              <a:rPr kumimoji="1" lang="en-US" altLang="zh-CN" sz="2800" b="1" i="1" baseline="-25000" dirty="0" smtClean="0">
                <a:solidFill>
                  <a:schemeClr val="tx1"/>
                </a:solidFill>
                <a:latin typeface="Times New Roman" panose="02020603050405020304" pitchFamily="18" charset="0"/>
                <a:ea typeface="仿宋_GB2312" pitchFamily="49" charset="-122"/>
                <a:cs typeface="Times New Roman" panose="02020603050405020304" pitchFamily="18" charset="0"/>
              </a:rPr>
              <a:t>m</a:t>
            </a:r>
            <a:r>
              <a:rPr kumimoji="1" lang="zh-CN" altLang="en-US" sz="2800" b="1" dirty="0" smtClean="0">
                <a:solidFill>
                  <a:schemeClr val="tx1"/>
                </a:solidFill>
                <a:latin typeface="仿宋_GB2312" pitchFamily="49" charset="-122"/>
                <a:ea typeface="仿宋_GB2312" pitchFamily="49" charset="-122"/>
              </a:rPr>
              <a:t>与</a:t>
            </a:r>
            <a:r>
              <a:rPr kumimoji="1" lang="en-US" altLang="zh-CN" sz="2800" b="1" i="1" dirty="0" smtClean="0">
                <a:solidFill>
                  <a:schemeClr val="tx1"/>
                </a:solidFill>
                <a:latin typeface="Times New Roman" panose="02020603050405020304" pitchFamily="18" charset="0"/>
                <a:ea typeface="仿宋_GB2312" pitchFamily="49" charset="-122"/>
                <a:cs typeface="Times New Roman" panose="02020603050405020304" pitchFamily="18" charset="0"/>
              </a:rPr>
              <a:t>R</a:t>
            </a:r>
            <a:r>
              <a:rPr kumimoji="1" lang="en-US" altLang="zh-CN" sz="2800" b="1" baseline="-25000" dirty="0" smtClean="0">
                <a:solidFill>
                  <a:schemeClr val="tx1"/>
                </a:solidFill>
                <a:latin typeface="Times New Roman" panose="02020603050405020304" pitchFamily="18" charset="0"/>
                <a:ea typeface="仿宋_GB2312" pitchFamily="49" charset="-122"/>
                <a:cs typeface="Times New Roman" panose="02020603050405020304" pitchFamily="18" charset="0"/>
              </a:rPr>
              <a:t>2</a:t>
            </a:r>
            <a:r>
              <a:rPr kumimoji="1" lang="zh-CN" altLang="en-US" sz="2800" b="1" dirty="0" smtClean="0">
                <a:solidFill>
                  <a:schemeClr val="tx1"/>
                </a:solidFill>
                <a:latin typeface="仿宋_GB2312" pitchFamily="49" charset="-122"/>
                <a:ea typeface="仿宋_GB2312" pitchFamily="49" charset="-122"/>
              </a:rPr>
              <a:t>成正比</a:t>
            </a:r>
            <a:endParaRPr lang="zh-CN" altLang="en-US" sz="4000" dirty="0" smtClean="0">
              <a:solidFill>
                <a:schemeClr val="tx1"/>
              </a:solidFill>
            </a:endParaRPr>
          </a:p>
        </p:txBody>
      </p:sp>
      <p:pic>
        <p:nvPicPr>
          <p:cNvPr id="27652" name="Picture 4" descr="绘图12"/>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328401" y="2527571"/>
            <a:ext cx="3381375" cy="3590925"/>
          </a:xfrm>
          <a:prstGeom prst="rect">
            <a:avLst/>
          </a:prstGeom>
          <a:noFill/>
        </p:spPr>
      </p:pic>
      <p:pic>
        <p:nvPicPr>
          <p:cNvPr id="27653" name="Picture 5" descr="绘图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2375" y="2871535"/>
            <a:ext cx="2921423" cy="3246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4" name="Rectangle 6"/>
          <p:cNvSpPr>
            <a:spLocks noChangeArrowheads="1"/>
          </p:cNvSpPr>
          <p:nvPr/>
        </p:nvSpPr>
        <p:spPr bwMode="auto">
          <a:xfrm>
            <a:off x="558460" y="6225775"/>
            <a:ext cx="32893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en-US" altLang="ja-JP" sz="1800" b="1" dirty="0"/>
              <a:t>(a)</a:t>
            </a:r>
            <a:r>
              <a:rPr lang="zh-CN" altLang="en-US" sz="1800" b="1" dirty="0"/>
              <a:t>电压不同时的机械特性曲线 </a:t>
            </a:r>
          </a:p>
        </p:txBody>
      </p:sp>
      <p:sp>
        <p:nvSpPr>
          <p:cNvPr id="27655" name="Rectangle 7"/>
          <p:cNvSpPr>
            <a:spLocks noChangeArrowheads="1"/>
          </p:cNvSpPr>
          <p:nvPr/>
        </p:nvSpPr>
        <p:spPr bwMode="auto">
          <a:xfrm>
            <a:off x="4859338" y="6302647"/>
            <a:ext cx="38258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en-US" altLang="zh-CN" sz="1800" b="1"/>
              <a:t> </a:t>
            </a:r>
            <a:r>
              <a:rPr lang="en-US" altLang="ja-JP" sz="1800" b="1"/>
              <a:t>(b)</a:t>
            </a:r>
            <a:r>
              <a:rPr lang="zh-CN" altLang="en-US" sz="1800" b="1"/>
              <a:t>转子电阻不同时的机械特性曲线 </a:t>
            </a:r>
          </a:p>
        </p:txBody>
      </p:sp>
      <p:sp>
        <p:nvSpPr>
          <p:cNvPr id="27656" name="Rectangle 9"/>
          <p:cNvSpPr>
            <a:spLocks noChangeArrowheads="1"/>
          </p:cNvSpPr>
          <p:nvPr/>
        </p:nvSpPr>
        <p:spPr bwMode="auto">
          <a:xfrm>
            <a:off x="566862" y="736192"/>
            <a:ext cx="32702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21" name="Rectangle 2"/>
          <p:cNvSpPr>
            <a:spLocks noChangeArrowheads="1"/>
          </p:cNvSpPr>
          <p:nvPr/>
        </p:nvSpPr>
        <p:spPr bwMode="auto">
          <a:xfrm>
            <a:off x="539750" y="188913"/>
            <a:ext cx="7632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a:latin typeface="仿宋_GB2312" pitchFamily="49" charset="-122"/>
                <a:ea typeface="仿宋_GB2312" pitchFamily="49" charset="-122"/>
              </a:rPr>
              <a:t>2</a:t>
            </a:r>
            <a:r>
              <a:rPr kumimoji="1" lang="en-US" altLang="zh-CN" b="1" dirty="0" smtClean="0">
                <a:latin typeface="仿宋_GB2312" pitchFamily="49" charset="-122"/>
                <a:ea typeface="仿宋_GB2312" pitchFamily="49" charset="-122"/>
              </a:rPr>
              <a:t>.</a:t>
            </a:r>
            <a:r>
              <a:rPr kumimoji="1" lang="zh-CN" altLang="en-US" b="1" dirty="0" smtClean="0">
                <a:latin typeface="仿宋_GB2312" pitchFamily="49" charset="-122"/>
                <a:ea typeface="仿宋_GB2312" pitchFamily="49" charset="-122"/>
              </a:rPr>
              <a:t>三相</a:t>
            </a:r>
            <a:r>
              <a:rPr kumimoji="1" lang="zh-CN" altLang="en-US" b="1" dirty="0">
                <a:latin typeface="仿宋_GB2312" pitchFamily="49" charset="-122"/>
                <a:ea typeface="仿宋_GB2312" pitchFamily="49" charset="-122"/>
              </a:rPr>
              <a:t>异步电机电路分析及机械特性</a:t>
            </a:r>
          </a:p>
        </p:txBody>
      </p:sp>
      <p:graphicFrame>
        <p:nvGraphicFramePr>
          <p:cNvPr id="9" name="Object 20"/>
          <p:cNvGraphicFramePr>
            <a:graphicFrameLocks noChangeAspect="1"/>
          </p:cNvGraphicFramePr>
          <p:nvPr>
            <p:extLst>
              <p:ext uri="{D42A27DB-BD31-4B8C-83A1-F6EECF244321}">
                <p14:modId xmlns:p14="http://schemas.microsoft.com/office/powerpoint/2010/main" val="326602700"/>
              </p:ext>
            </p:extLst>
          </p:nvPr>
        </p:nvGraphicFramePr>
        <p:xfrm>
          <a:off x="755576" y="977013"/>
          <a:ext cx="1368202" cy="656456"/>
        </p:xfrm>
        <a:graphic>
          <a:graphicData uri="http://schemas.openxmlformats.org/presentationml/2006/ole">
            <mc:AlternateContent xmlns:mc="http://schemas.openxmlformats.org/markup-compatibility/2006">
              <mc:Choice xmlns:v="urn:schemas-microsoft-com:vml" Requires="v">
                <p:oleObj spid="_x0000_s77866" name="公式" r:id="rId5" imgW="952500" imgH="457200" progId="Equation.3">
                  <p:embed/>
                </p:oleObj>
              </mc:Choice>
              <mc:Fallback>
                <p:oleObj name="公式" r:id="rId5" imgW="952500" imgH="457200" progId="Equation.3">
                  <p:embed/>
                  <p:pic>
                    <p:nvPicPr>
                      <p:cNvPr id="24" name="Object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576" y="977013"/>
                        <a:ext cx="1368202" cy="656456"/>
                      </a:xfrm>
                      <a:prstGeom prst="rect">
                        <a:avLst/>
                      </a:prstGeom>
                      <a:noFill/>
                      <a:ln>
                        <a:noFill/>
                      </a:ln>
                      <a:extLst/>
                    </p:spPr>
                  </p:pic>
                </p:oleObj>
              </mc:Fallback>
            </mc:AlternateContent>
          </a:graphicData>
        </a:graphic>
      </p:graphicFrame>
      <p:sp>
        <p:nvSpPr>
          <p:cNvPr id="2" name="矩形 1"/>
          <p:cNvSpPr/>
          <p:nvPr/>
        </p:nvSpPr>
        <p:spPr>
          <a:xfrm>
            <a:off x="2377629" y="1068657"/>
            <a:ext cx="2664295" cy="369332"/>
          </a:xfrm>
          <a:prstGeom prst="rect">
            <a:avLst/>
          </a:prstGeom>
        </p:spPr>
        <p:txBody>
          <a:bodyPr wrap="square">
            <a:spAutoFit/>
          </a:bodyPr>
          <a:lstStyle/>
          <a:p>
            <a:r>
              <a:rPr lang="en-US" altLang="zh-CN" sz="1800" dirty="0" err="1"/>
              <a:t>S</a:t>
            </a:r>
            <a:r>
              <a:rPr lang="en-US" altLang="zh-CN" sz="1800" baseline="-25000" dirty="0" err="1"/>
              <a:t>max</a:t>
            </a:r>
            <a:r>
              <a:rPr lang="en-US" altLang="zh-CN" sz="1800" dirty="0"/>
              <a:t>=</a:t>
            </a:r>
            <a:r>
              <a:rPr lang="en-US" altLang="zh-CN" sz="1800" dirty="0" err="1"/>
              <a:t>R</a:t>
            </a:r>
            <a:r>
              <a:rPr lang="en-US" altLang="zh-CN" sz="1800" baseline="-25000" dirty="0" err="1"/>
              <a:t>2</a:t>
            </a:r>
            <a:r>
              <a:rPr lang="en-US" altLang="zh-CN" sz="1800" dirty="0"/>
              <a:t>/</a:t>
            </a:r>
            <a:r>
              <a:rPr lang="en-US" altLang="zh-CN" sz="1800" dirty="0" err="1"/>
              <a:t>X</a:t>
            </a:r>
            <a:r>
              <a:rPr lang="en-US" altLang="zh-CN" sz="1800" baseline="-25000" dirty="0" err="1"/>
              <a:t>20</a:t>
            </a:r>
            <a:endParaRPr lang="zh-CN" altLang="en-US" sz="1800" baseline="-25000" dirty="0"/>
          </a:p>
        </p:txBody>
      </p:sp>
      <p:pic>
        <p:nvPicPr>
          <p:cNvPr id="3" name="图片 2"/>
          <p:cNvPicPr>
            <a:picLocks noChangeAspect="1"/>
          </p:cNvPicPr>
          <p:nvPr/>
        </p:nvPicPr>
        <p:blipFill>
          <a:blip r:embed="rId7"/>
          <a:stretch>
            <a:fillRect/>
          </a:stretch>
        </p:blipFill>
        <p:spPr>
          <a:xfrm>
            <a:off x="3462032" y="3876096"/>
            <a:ext cx="1788135" cy="710517"/>
          </a:xfrm>
          <a:prstGeom prst="rect">
            <a:avLst/>
          </a:prstGeom>
          <a:ln>
            <a:solidFill>
              <a:srgbClr val="FF0000"/>
            </a:solidFill>
          </a:ln>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4"/>
          <p:cNvSpPr>
            <a:spLocks noChangeArrowheads="1"/>
          </p:cNvSpPr>
          <p:nvPr/>
        </p:nvSpPr>
        <p:spPr bwMode="auto">
          <a:xfrm>
            <a:off x="395288" y="1155377"/>
            <a:ext cx="6264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457200" indent="-457200" eaLnBrk="1" hangingPunct="1">
              <a:spcBef>
                <a:spcPct val="50000"/>
              </a:spcBef>
              <a:buFont typeface="Wingdings" panose="05000000000000000000" pitchFamily="2" charset="2"/>
              <a:buChar char="u"/>
            </a:pPr>
            <a:r>
              <a:rPr lang="zh-CN" altLang="en-US" sz="2800" b="1" dirty="0" smtClean="0">
                <a:solidFill>
                  <a:srgbClr val="00B0F0"/>
                </a:solidFill>
                <a:ea typeface="仿宋_GB2312" pitchFamily="49" charset="-122"/>
                <a:cs typeface="Times New Roman" pitchFamily="18" charset="0"/>
              </a:rPr>
              <a:t>启动转矩</a:t>
            </a:r>
            <a:endParaRPr lang="zh-CN" altLang="en-US" sz="2800" b="1" dirty="0">
              <a:solidFill>
                <a:srgbClr val="00B0F0"/>
              </a:solidFill>
              <a:ea typeface="仿宋_GB2312" pitchFamily="49" charset="-122"/>
              <a:cs typeface="Times New Roman" pitchFamily="18" charset="0"/>
            </a:endParaRPr>
          </a:p>
        </p:txBody>
      </p:sp>
      <p:sp>
        <p:nvSpPr>
          <p:cNvPr id="28677" name="Rectangle 12"/>
          <p:cNvSpPr>
            <a:spLocks noChangeArrowheads="1"/>
          </p:cNvSpPr>
          <p:nvPr/>
        </p:nvSpPr>
        <p:spPr bwMode="auto">
          <a:xfrm>
            <a:off x="395288" y="3933825"/>
            <a:ext cx="84597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zh-CN" altLang="en-US" sz="2800" b="1">
                <a:latin typeface="仿宋_GB2312" pitchFamily="49" charset="-122"/>
                <a:ea typeface="仿宋_GB2312" pitchFamily="49" charset="-122"/>
                <a:cs typeface="Times New Roman" pitchFamily="18" charset="0"/>
              </a:rPr>
              <a:t>电动机的启动转矩和额定转矩的比值为启动系数 </a:t>
            </a:r>
          </a:p>
        </p:txBody>
      </p:sp>
      <p:sp>
        <p:nvSpPr>
          <p:cNvPr id="28678" name="Rectangle 14"/>
          <p:cNvSpPr>
            <a:spLocks noChangeArrowheads="1"/>
          </p:cNvSpPr>
          <p:nvPr/>
        </p:nvSpPr>
        <p:spPr bwMode="auto">
          <a:xfrm>
            <a:off x="319088" y="1774503"/>
            <a:ext cx="8824912"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zh-CN" altLang="en-US" sz="2800" b="1">
                <a:latin typeface="仿宋_GB2312" pitchFamily="49" charset="-122"/>
                <a:ea typeface="仿宋_GB2312" pitchFamily="49" charset="-122"/>
                <a:cs typeface="Times New Roman" pitchFamily="18" charset="0"/>
              </a:rPr>
              <a:t>启动转矩是在电动机启动的瞬间（</a:t>
            </a:r>
            <a:r>
              <a:rPr kumimoji="1" lang="en-US" altLang="zh-CN" sz="2800" b="1">
                <a:latin typeface="仿宋_GB2312" pitchFamily="49" charset="-122"/>
                <a:ea typeface="仿宋_GB2312" pitchFamily="49" charset="-122"/>
                <a:cs typeface="Times New Roman" pitchFamily="18" charset="0"/>
              </a:rPr>
              <a:t>n=0</a:t>
            </a:r>
            <a:r>
              <a:rPr kumimoji="1" lang="zh-CN" altLang="en-US" sz="2800" b="1">
                <a:latin typeface="仿宋_GB2312" pitchFamily="49" charset="-122"/>
                <a:ea typeface="仿宋_GB2312" pitchFamily="49" charset="-122"/>
                <a:cs typeface="Times New Roman" pitchFamily="18" charset="0"/>
              </a:rPr>
              <a:t>，</a:t>
            </a:r>
            <a:r>
              <a:rPr kumimoji="1" lang="en-US" altLang="zh-CN" sz="2800" b="1">
                <a:latin typeface="仿宋_GB2312" pitchFamily="49" charset="-122"/>
                <a:ea typeface="仿宋_GB2312" pitchFamily="49" charset="-122"/>
                <a:cs typeface="Times New Roman" pitchFamily="18" charset="0"/>
              </a:rPr>
              <a:t>s=1</a:t>
            </a:r>
            <a:r>
              <a:rPr kumimoji="1" lang="zh-CN" altLang="en-US" sz="2800" b="1">
                <a:latin typeface="仿宋_GB2312" pitchFamily="49" charset="-122"/>
                <a:ea typeface="仿宋_GB2312" pitchFamily="49" charset="-122"/>
                <a:cs typeface="Times New Roman" pitchFamily="18" charset="0"/>
              </a:rPr>
              <a:t>）的转矩。</a:t>
            </a:r>
            <a:r>
              <a:rPr lang="zh-CN" altLang="en-US" sz="1800">
                <a:ea typeface="仿宋_GB2312" pitchFamily="49" charset="-122"/>
                <a:cs typeface="Times New Roman" pitchFamily="18" charset="0"/>
              </a:rPr>
              <a:t> </a:t>
            </a:r>
          </a:p>
          <a:p>
            <a:pPr eaLnBrk="1" hangingPunct="1">
              <a:spcBef>
                <a:spcPct val="0"/>
              </a:spcBef>
              <a:buFontTx/>
              <a:buNone/>
            </a:pPr>
            <a:endParaRPr lang="en-US" altLang="zh-CN" sz="1800">
              <a:ea typeface="仿宋_GB2312" pitchFamily="49" charset="-122"/>
              <a:cs typeface="Times New Roman" pitchFamily="18" charset="0"/>
            </a:endParaRPr>
          </a:p>
        </p:txBody>
      </p:sp>
      <p:grpSp>
        <p:nvGrpSpPr>
          <p:cNvPr id="28680" name="Group 21"/>
          <p:cNvGrpSpPr>
            <a:grpSpLocks/>
          </p:cNvGrpSpPr>
          <p:nvPr/>
        </p:nvGrpSpPr>
        <p:grpSpPr bwMode="auto">
          <a:xfrm>
            <a:off x="900113" y="2709540"/>
            <a:ext cx="4032250" cy="1079500"/>
            <a:chOff x="612" y="1344"/>
            <a:chExt cx="2540" cy="680"/>
          </a:xfrm>
        </p:grpSpPr>
        <p:sp>
          <p:nvSpPr>
            <p:cNvPr id="28686" name="Rectangle 17"/>
            <p:cNvSpPr>
              <a:spLocks noChangeArrowheads="1"/>
            </p:cNvSpPr>
            <p:nvPr/>
          </p:nvSpPr>
          <p:spPr bwMode="auto">
            <a:xfrm>
              <a:off x="612" y="1344"/>
              <a:ext cx="2540" cy="680"/>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aphicFrame>
          <p:nvGraphicFramePr>
            <p:cNvPr id="28687" name="Object 19"/>
            <p:cNvGraphicFramePr>
              <a:graphicFrameLocks noChangeAspect="1"/>
            </p:cNvGraphicFramePr>
            <p:nvPr/>
          </p:nvGraphicFramePr>
          <p:xfrm>
            <a:off x="975" y="1344"/>
            <a:ext cx="1632" cy="675"/>
          </p:xfrm>
          <a:graphic>
            <a:graphicData uri="http://schemas.openxmlformats.org/presentationml/2006/ole">
              <mc:AlternateContent xmlns:mc="http://schemas.openxmlformats.org/markup-compatibility/2006">
                <mc:Choice xmlns:v="urn:schemas-microsoft-com:vml" Requires="v">
                  <p:oleObj spid="_x0000_s28956" name="公式" r:id="rId3" imgW="1104900" imgH="457200" progId="Equation.3">
                    <p:embed/>
                  </p:oleObj>
                </mc:Choice>
                <mc:Fallback>
                  <p:oleObj name="公式" r:id="rId3" imgW="1104900" imgH="457200"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5" y="1344"/>
                          <a:ext cx="1632" cy="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8682" name="Group 27"/>
          <p:cNvGrpSpPr>
            <a:grpSpLocks/>
          </p:cNvGrpSpPr>
          <p:nvPr/>
        </p:nvGrpSpPr>
        <p:grpSpPr bwMode="auto">
          <a:xfrm>
            <a:off x="1331913" y="4652963"/>
            <a:ext cx="4032250" cy="1165225"/>
            <a:chOff x="839" y="2931"/>
            <a:chExt cx="2540" cy="734"/>
          </a:xfrm>
        </p:grpSpPr>
        <p:sp>
          <p:nvSpPr>
            <p:cNvPr id="28684" name="Rectangle 23"/>
            <p:cNvSpPr>
              <a:spLocks noChangeArrowheads="1"/>
            </p:cNvSpPr>
            <p:nvPr/>
          </p:nvSpPr>
          <p:spPr bwMode="auto">
            <a:xfrm>
              <a:off x="839" y="2976"/>
              <a:ext cx="2540" cy="680"/>
            </a:xfrm>
            <a:prstGeom prst="rect">
              <a:avLst/>
            </a:prstGeom>
            <a:solidFill>
              <a:schemeClr val="hlink"/>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kumimoji="1" lang="zh-CN" altLang="zh-CN" sz="2400" b="1">
                <a:latin typeface="Times New Roman" pitchFamily="18" charset="0"/>
              </a:endParaRPr>
            </a:p>
          </p:txBody>
        </p:sp>
        <p:graphicFrame>
          <p:nvGraphicFramePr>
            <p:cNvPr id="28685" name="Object 25"/>
            <p:cNvGraphicFramePr>
              <a:graphicFrameLocks noChangeAspect="1"/>
            </p:cNvGraphicFramePr>
            <p:nvPr/>
          </p:nvGraphicFramePr>
          <p:xfrm>
            <a:off x="1338" y="2931"/>
            <a:ext cx="952" cy="734"/>
          </p:xfrm>
          <a:graphic>
            <a:graphicData uri="http://schemas.openxmlformats.org/presentationml/2006/ole">
              <mc:AlternateContent xmlns:mc="http://schemas.openxmlformats.org/markup-compatibility/2006">
                <mc:Choice xmlns:v="urn:schemas-microsoft-com:vml" Requires="v">
                  <p:oleObj spid="_x0000_s28957" name="公式" r:id="rId5" imgW="583947" imgH="444307" progId="Equation.3">
                    <p:embed/>
                  </p:oleObj>
                </mc:Choice>
                <mc:Fallback>
                  <p:oleObj name="公式" r:id="rId5" imgW="583947" imgH="444307" progId="Equation.3">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8" y="2931"/>
                          <a:ext cx="952" cy="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8683" name="Rectangle 24"/>
          <p:cNvSpPr>
            <a:spLocks noChangeArrowheads="1"/>
          </p:cNvSpPr>
          <p:nvPr/>
        </p:nvSpPr>
        <p:spPr bwMode="auto">
          <a:xfrm>
            <a:off x="1116013" y="5805488"/>
            <a:ext cx="60880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zh-CN" altLang="en-US" sz="2800" b="1">
                <a:latin typeface="仿宋_GB2312" pitchFamily="49" charset="-122"/>
                <a:ea typeface="仿宋_GB2312" pitchFamily="49" charset="-122"/>
                <a:cs typeface="Times New Roman" pitchFamily="18" charset="0"/>
              </a:rPr>
              <a:t>启动系数取值范围一般为</a:t>
            </a:r>
            <a:r>
              <a:rPr kumimoji="1" lang="en-US" altLang="zh-CN" sz="2800" b="1">
                <a:latin typeface="仿宋_GB2312" pitchFamily="49" charset="-122"/>
                <a:ea typeface="仿宋_GB2312" pitchFamily="49" charset="-122"/>
                <a:cs typeface="Times New Roman" pitchFamily="18" charset="0"/>
              </a:rPr>
              <a:t>1.6</a:t>
            </a:r>
            <a:r>
              <a:rPr kumimoji="1" lang="en-US" altLang="zh-CN" sz="2800" b="1">
                <a:latin typeface="Times New Roman" pitchFamily="18" charset="0"/>
                <a:ea typeface="仿宋_GB2312" pitchFamily="49" charset="-122"/>
                <a:cs typeface="Times New Roman" pitchFamily="18" charset="0"/>
              </a:rPr>
              <a:t>~</a:t>
            </a:r>
            <a:r>
              <a:rPr kumimoji="1" lang="en-US" altLang="zh-CN" sz="2800" b="1">
                <a:latin typeface="仿宋_GB2312" pitchFamily="49" charset="-122"/>
                <a:ea typeface="仿宋_GB2312" pitchFamily="49" charset="-122"/>
                <a:cs typeface="Times New Roman" pitchFamily="18" charset="0"/>
              </a:rPr>
              <a:t>2.2</a:t>
            </a:r>
            <a:r>
              <a:rPr kumimoji="1" lang="zh-CN" altLang="en-US" sz="2800" b="1">
                <a:latin typeface="仿宋_GB2312" pitchFamily="49" charset="-122"/>
                <a:ea typeface="仿宋_GB2312" pitchFamily="49" charset="-122"/>
                <a:cs typeface="Times New Roman" pitchFamily="18" charset="0"/>
              </a:rPr>
              <a:t>之间</a:t>
            </a:r>
          </a:p>
        </p:txBody>
      </p:sp>
      <p:sp>
        <p:nvSpPr>
          <p:cNvPr id="16" name="Rectangle 2"/>
          <p:cNvSpPr>
            <a:spLocks noChangeArrowheads="1"/>
          </p:cNvSpPr>
          <p:nvPr/>
        </p:nvSpPr>
        <p:spPr bwMode="auto">
          <a:xfrm>
            <a:off x="539750" y="188913"/>
            <a:ext cx="7632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a:latin typeface="仿宋_GB2312" pitchFamily="49" charset="-122"/>
                <a:ea typeface="仿宋_GB2312" pitchFamily="49" charset="-122"/>
              </a:rPr>
              <a:t>2</a:t>
            </a:r>
            <a:r>
              <a:rPr kumimoji="1" lang="en-US" altLang="zh-CN" b="1" dirty="0" smtClean="0">
                <a:latin typeface="仿宋_GB2312" pitchFamily="49" charset="-122"/>
                <a:ea typeface="仿宋_GB2312" pitchFamily="49" charset="-122"/>
              </a:rPr>
              <a:t>.</a:t>
            </a:r>
            <a:r>
              <a:rPr kumimoji="1" lang="zh-CN" altLang="en-US" b="1" dirty="0" smtClean="0">
                <a:latin typeface="仿宋_GB2312" pitchFamily="49" charset="-122"/>
                <a:ea typeface="仿宋_GB2312" pitchFamily="49" charset="-122"/>
              </a:rPr>
              <a:t>三相</a:t>
            </a:r>
            <a:r>
              <a:rPr kumimoji="1" lang="zh-CN" altLang="en-US" b="1" dirty="0">
                <a:latin typeface="仿宋_GB2312" pitchFamily="49" charset="-122"/>
                <a:ea typeface="仿宋_GB2312" pitchFamily="49" charset="-122"/>
              </a:rPr>
              <a:t>异步电机电路分析及机械特性</a:t>
            </a: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6" descr="例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635" y="1197297"/>
            <a:ext cx="8569325"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9" descr="例2-2解（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3068960"/>
            <a:ext cx="7632700"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10" descr="例2-2解（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123" y="4508822"/>
            <a:ext cx="7392987" cy="201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ChangeArrowheads="1"/>
          </p:cNvSpPr>
          <p:nvPr/>
        </p:nvSpPr>
        <p:spPr bwMode="auto">
          <a:xfrm>
            <a:off x="539750" y="188913"/>
            <a:ext cx="7632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a:latin typeface="仿宋_GB2312" pitchFamily="49" charset="-122"/>
                <a:ea typeface="仿宋_GB2312" pitchFamily="49" charset="-122"/>
              </a:rPr>
              <a:t>2</a:t>
            </a:r>
            <a:r>
              <a:rPr kumimoji="1" lang="en-US" altLang="zh-CN" b="1" dirty="0" smtClean="0">
                <a:latin typeface="仿宋_GB2312" pitchFamily="49" charset="-122"/>
                <a:ea typeface="仿宋_GB2312" pitchFamily="49" charset="-122"/>
              </a:rPr>
              <a:t>.</a:t>
            </a:r>
            <a:r>
              <a:rPr kumimoji="1" lang="zh-CN" altLang="en-US" b="1" dirty="0" smtClean="0">
                <a:latin typeface="仿宋_GB2312" pitchFamily="49" charset="-122"/>
                <a:ea typeface="仿宋_GB2312" pitchFamily="49" charset="-122"/>
              </a:rPr>
              <a:t>三相</a:t>
            </a:r>
            <a:r>
              <a:rPr kumimoji="1" lang="zh-CN" altLang="en-US" b="1" dirty="0">
                <a:latin typeface="仿宋_GB2312" pitchFamily="49" charset="-122"/>
                <a:ea typeface="仿宋_GB2312" pitchFamily="49" charset="-122"/>
              </a:rPr>
              <a:t>异步电机电路分析及机械特性</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9701"/>
                                        </p:tgtEl>
                                        <p:attrNameLst>
                                          <p:attrName>style.visibility</p:attrName>
                                        </p:attrNameLst>
                                      </p:cBhvr>
                                      <p:to>
                                        <p:strVal val="visible"/>
                                      </p:to>
                                    </p:set>
                                    <p:animEffect transition="in" filter="fade">
                                      <p:cBhvr>
                                        <p:cTn id="11" dur="500"/>
                                        <p:tgtEl>
                                          <p:spTgt spid="29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11" descr="http://stc.zjol.com.cn/g1/M001BDBCggSDlkTySWAKzeIAAEmRjNTFjo863.jpg?width=720&amp;height=5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800" y="1384884"/>
            <a:ext cx="3024187" cy="223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12" descr="http://stc.zjol.com.cn/g1/M00062CCggSBFkTya6AIN1IAADWTyGV4NM266.jpg?width=605&amp;height=27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68144" y="5362176"/>
            <a:ext cx="2666930"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3454714" y="1345084"/>
            <a:ext cx="5453062" cy="2308225"/>
          </a:xfrm>
          <a:prstGeom prst="rect">
            <a:avLst/>
          </a:prstGeom>
        </p:spPr>
        <p:txBody>
          <a:bodyPr>
            <a:spAutoFit/>
          </a:bodyPr>
          <a:lstStyle/>
          <a:p>
            <a:pPr indent="266700" algn="just">
              <a:spcBef>
                <a:spcPts val="0"/>
              </a:spcBef>
              <a:spcAft>
                <a:spcPts val="0"/>
              </a:spcAft>
              <a:defRPr/>
            </a:pPr>
            <a:r>
              <a:rPr lang="zh-CN" altLang="en-US" sz="1800" kern="100" dirty="0">
                <a:latin typeface="等线" panose="02010600030101010101" pitchFamily="2" charset="-122"/>
                <a:ea typeface="等线" panose="02010600030101010101" pitchFamily="2" charset="-122"/>
                <a:cs typeface="Times New Roman" panose="02020603050405020304" pitchFamily="18" charset="0"/>
              </a:rPr>
              <a:t>应前苏联邀请，参加在列宁格勒召开的大型汽轮发电机和水轮发电机冷却会议，我国</a:t>
            </a:r>
            <a:r>
              <a:rPr lang="en-US" altLang="zh-CN" sz="1800" kern="100" dirty="0">
                <a:latin typeface="等线" panose="02010600030101010101" pitchFamily="2" charset="-122"/>
                <a:ea typeface="等线" panose="02010600030101010101" pitchFamily="2" charset="-122"/>
                <a:cs typeface="Times New Roman" panose="02020603050405020304" pitchFamily="18" charset="0"/>
              </a:rPr>
              <a:t>12000</a:t>
            </a:r>
            <a:r>
              <a:rPr lang="zh-CN" altLang="en-US" sz="1800" kern="100" dirty="0">
                <a:latin typeface="等线" panose="02010600030101010101" pitchFamily="2" charset="-122"/>
                <a:ea typeface="等线" panose="02010600030101010101" pitchFamily="2" charset="-122"/>
                <a:cs typeface="Times New Roman" panose="02020603050405020304" pitchFamily="18" charset="0"/>
              </a:rPr>
              <a:t>千瓦</a:t>
            </a:r>
            <a:r>
              <a:rPr lang="en-US" altLang="zh-CN" sz="1800" kern="100" dirty="0">
                <a:latin typeface="等线" panose="02010600030101010101" pitchFamily="2" charset="-122"/>
                <a:ea typeface="等线" panose="02010600030101010101" pitchFamily="2" charset="-122"/>
                <a:cs typeface="Times New Roman" panose="02020603050405020304" pitchFamily="18" charset="0"/>
              </a:rPr>
              <a:t>3000</a:t>
            </a:r>
            <a:r>
              <a:rPr lang="zh-CN" altLang="en-US" sz="1800" kern="100" dirty="0">
                <a:latin typeface="等线" panose="02010600030101010101" pitchFamily="2" charset="-122"/>
                <a:ea typeface="等线" panose="02010600030101010101" pitchFamily="2" charset="-122"/>
                <a:cs typeface="Times New Roman" panose="02020603050405020304" pitchFamily="18" charset="0"/>
              </a:rPr>
              <a:t>转</a:t>
            </a:r>
            <a:r>
              <a:rPr lang="en-US" altLang="zh-CN" sz="1800"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1800" kern="100" dirty="0">
                <a:latin typeface="等线" panose="02010600030101010101" pitchFamily="2" charset="-122"/>
                <a:ea typeface="等线" panose="02010600030101010101" pitchFamily="2" charset="-122"/>
                <a:cs typeface="Times New Roman" panose="02020603050405020304" pitchFamily="18" charset="0"/>
              </a:rPr>
              <a:t>分双水内冷汽轮发电机引起震惊，这是对中国首先试制成功双水内冷汽轮发电机进行的第一次国外报道。苏联科学家特向中国代表祝贺。</a:t>
            </a:r>
            <a:endParaRPr lang="en-US" altLang="zh-CN" sz="18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spcBef>
                <a:spcPts val="0"/>
              </a:spcBef>
              <a:spcAft>
                <a:spcPts val="0"/>
              </a:spcAft>
              <a:defRPr/>
            </a:pPr>
            <a:r>
              <a:rPr lang="en-US" altLang="zh-CN" sz="1800" kern="100" dirty="0">
                <a:latin typeface="等线" panose="02010600030101010101" pitchFamily="2" charset="-122"/>
                <a:ea typeface="等线" panose="02010600030101010101" pitchFamily="2" charset="-122"/>
                <a:cs typeface="Times New Roman" panose="02020603050405020304" pitchFamily="18" charset="0"/>
              </a:rPr>
              <a:t>1981</a:t>
            </a:r>
            <a:r>
              <a:rPr lang="zh-CN" altLang="en-US" sz="1800" kern="100" dirty="0">
                <a:latin typeface="等线" panose="02010600030101010101" pitchFamily="2" charset="-122"/>
                <a:ea typeface="等线" panose="02010600030101010101" pitchFamily="2" charset="-122"/>
                <a:cs typeface="Times New Roman" panose="02020603050405020304" pitchFamily="18" charset="0"/>
              </a:rPr>
              <a:t>年单机容量达</a:t>
            </a:r>
            <a:r>
              <a:rPr lang="en-US" altLang="zh-CN" sz="1800" kern="100" dirty="0">
                <a:latin typeface="等线" panose="02010600030101010101" pitchFamily="2" charset="-122"/>
                <a:ea typeface="等线" panose="02010600030101010101" pitchFamily="2" charset="-122"/>
                <a:cs typeface="Times New Roman" panose="02020603050405020304" pitchFamily="18" charset="0"/>
              </a:rPr>
              <a:t>30</a:t>
            </a:r>
            <a:r>
              <a:rPr lang="zh-CN" altLang="en-US" sz="1800" kern="100" dirty="0">
                <a:latin typeface="等线" panose="02010600030101010101" pitchFamily="2" charset="-122"/>
                <a:ea typeface="等线" panose="02010600030101010101" pitchFamily="2" charset="-122"/>
                <a:cs typeface="Times New Roman" panose="02020603050405020304" pitchFamily="18" charset="0"/>
              </a:rPr>
              <a:t>万千瓦双水内冷汽轮发电机；秦山核电站的双水内冷发电机；</a:t>
            </a:r>
            <a:r>
              <a:rPr lang="en-US" altLang="zh-CN" sz="1800" kern="100" dirty="0">
                <a:latin typeface="等线" panose="02010600030101010101" pitchFamily="2" charset="-122"/>
                <a:ea typeface="等线" panose="02010600030101010101" pitchFamily="2" charset="-122"/>
                <a:cs typeface="Times New Roman" panose="02020603050405020304" pitchFamily="18" charset="0"/>
              </a:rPr>
              <a:t>80</a:t>
            </a:r>
            <a:r>
              <a:rPr lang="zh-CN" altLang="en-US" sz="1800" kern="100" dirty="0">
                <a:latin typeface="等线" panose="02010600030101010101" pitchFamily="2" charset="-122"/>
                <a:ea typeface="等线" panose="02010600030101010101" pitchFamily="2" charset="-122"/>
                <a:cs typeface="Times New Roman" panose="02020603050405020304" pitchFamily="18" charset="0"/>
              </a:rPr>
              <a:t>年代末，双水内冷发电机在整个电网中占了很大比例。</a:t>
            </a:r>
          </a:p>
        </p:txBody>
      </p:sp>
      <p:sp>
        <p:nvSpPr>
          <p:cNvPr id="9" name="矩形 8"/>
          <p:cNvSpPr>
            <a:spLocks noChangeArrowheads="1"/>
          </p:cNvSpPr>
          <p:nvPr/>
        </p:nvSpPr>
        <p:spPr bwMode="auto">
          <a:xfrm>
            <a:off x="238950" y="3949102"/>
            <a:ext cx="849694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dirty="0"/>
              <a:t>1960</a:t>
            </a:r>
            <a:r>
              <a:rPr lang="zh-CN" altLang="en-US" sz="1800" dirty="0"/>
              <a:t>年机械工业部授予浙江大学</a:t>
            </a:r>
            <a:r>
              <a:rPr lang="en-US" altLang="zh-CN" sz="1800" dirty="0"/>
              <a:t>30</a:t>
            </a:r>
            <a:r>
              <a:rPr lang="zh-CN" altLang="en-US" sz="1800" dirty="0"/>
              <a:t>万元奖金及银质盾牌：“</a:t>
            </a:r>
            <a:r>
              <a:rPr lang="zh-CN" altLang="en-US" sz="1800" b="1" dirty="0">
                <a:solidFill>
                  <a:srgbClr val="FF0000"/>
                </a:solidFill>
              </a:rPr>
              <a:t>你们的成就充分证明“别人用比较长时间才能做到的事情，我们可以用比较短的时间可以做到；别人还没有做到的事情我们也不是不可以做到的。”希望你们在已取得的成就的基础上，勇猛前进，创造新的更大的奇迹</a:t>
            </a:r>
            <a:r>
              <a:rPr lang="zh-CN" altLang="en-US" sz="1800" dirty="0"/>
              <a:t>”</a:t>
            </a:r>
          </a:p>
        </p:txBody>
      </p:sp>
      <p:sp>
        <p:nvSpPr>
          <p:cNvPr id="10" name="文本框 9"/>
          <p:cNvSpPr txBox="1"/>
          <p:nvPr/>
        </p:nvSpPr>
        <p:spPr>
          <a:xfrm>
            <a:off x="1630757" y="5878426"/>
            <a:ext cx="3096344" cy="707886"/>
          </a:xfrm>
          <a:prstGeom prst="rect">
            <a:avLst/>
          </a:prstGeom>
          <a:noFill/>
        </p:spPr>
        <p:txBody>
          <a:bodyPr wrap="square" rtlCol="0">
            <a:spAutoFit/>
          </a:bodyPr>
          <a:lstStyle/>
          <a:p>
            <a:r>
              <a:rPr lang="zh-CN" altLang="en-US" sz="2000" dirty="0" smtClean="0"/>
              <a:t>一帆风顺是他人的故事，更多地是风雨后的彩虹！</a:t>
            </a:r>
            <a:endParaRPr lang="zh-CN" altLang="en-US" sz="2000" dirty="0"/>
          </a:p>
        </p:txBody>
      </p:sp>
      <p:sp>
        <p:nvSpPr>
          <p:cNvPr id="11" name="文本框 10"/>
          <p:cNvSpPr txBox="1"/>
          <p:nvPr/>
        </p:nvSpPr>
        <p:spPr>
          <a:xfrm>
            <a:off x="323528" y="5416761"/>
            <a:ext cx="5760640" cy="461665"/>
          </a:xfrm>
          <a:prstGeom prst="rect">
            <a:avLst/>
          </a:prstGeom>
          <a:noFill/>
        </p:spPr>
        <p:txBody>
          <a:bodyPr wrap="square" rtlCol="0">
            <a:spAutoFit/>
          </a:bodyPr>
          <a:lstStyle/>
          <a:p>
            <a:r>
              <a:rPr lang="zh-CN" altLang="en-US" sz="2400" dirty="0" smtClean="0"/>
              <a:t>故障频出</a:t>
            </a:r>
            <a:r>
              <a:rPr lang="en-US" altLang="zh-CN" sz="2400" dirty="0" smtClean="0"/>
              <a:t>-</a:t>
            </a:r>
            <a:r>
              <a:rPr lang="zh-CN" altLang="en-US" sz="2400" dirty="0" smtClean="0"/>
              <a:t>反对建造</a:t>
            </a:r>
            <a:r>
              <a:rPr lang="en-US" altLang="zh-CN" sz="2400" dirty="0" smtClean="0"/>
              <a:t>-</a:t>
            </a:r>
            <a:r>
              <a:rPr lang="zh-CN" altLang="en-US" sz="2400" dirty="0" smtClean="0"/>
              <a:t>协力攻关</a:t>
            </a:r>
            <a:r>
              <a:rPr lang="en-US" altLang="zh-CN" sz="2400" dirty="0" smtClean="0"/>
              <a:t>-</a:t>
            </a:r>
            <a:r>
              <a:rPr lang="zh-CN" altLang="en-US" sz="2400" dirty="0" smtClean="0"/>
              <a:t>修成正果</a:t>
            </a:r>
            <a:endParaRPr lang="zh-CN" altLang="en-US" sz="2400" dirty="0"/>
          </a:p>
        </p:txBody>
      </p:sp>
    </p:spTree>
    <p:extLst>
      <p:ext uri="{BB962C8B-B14F-4D97-AF65-F5344CB8AC3E}">
        <p14:creationId xmlns:p14="http://schemas.microsoft.com/office/powerpoint/2010/main" val="288594975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3"/>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fld id="{DB005CA6-0DB6-4C91-83FB-9C98FA5B1C5F}" type="slidenum">
              <a:rPr lang="en-US" altLang="zh-CN" sz="1400"/>
              <a:pPr>
                <a:spcBef>
                  <a:spcPct val="0"/>
                </a:spcBef>
                <a:buFontTx/>
                <a:buNone/>
              </a:pPr>
              <a:t>30</a:t>
            </a:fld>
            <a:endParaRPr lang="en-US" altLang="zh-CN" sz="1400"/>
          </a:p>
        </p:txBody>
      </p:sp>
      <p:sp>
        <p:nvSpPr>
          <p:cNvPr id="30723" name="Rectangle 6"/>
          <p:cNvSpPr>
            <a:spLocks noChangeArrowheads="1"/>
          </p:cNvSpPr>
          <p:nvPr/>
        </p:nvSpPr>
        <p:spPr bwMode="auto">
          <a:xfrm>
            <a:off x="0" y="3205163"/>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30725" name="Rectangle 12"/>
          <p:cNvSpPr>
            <a:spLocks noChangeArrowheads="1"/>
          </p:cNvSpPr>
          <p:nvPr/>
        </p:nvSpPr>
        <p:spPr bwMode="auto">
          <a:xfrm>
            <a:off x="539750" y="1177622"/>
            <a:ext cx="6264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zh-CN" altLang="en-US" sz="2800" b="1" dirty="0">
                <a:latin typeface="仿宋_GB2312" pitchFamily="49" charset="-122"/>
                <a:ea typeface="仿宋_GB2312" pitchFamily="49" charset="-122"/>
              </a:rPr>
              <a:t>（</a:t>
            </a:r>
            <a:r>
              <a:rPr kumimoji="1" lang="en-US" altLang="ja-JP" sz="2800" b="1" dirty="0">
                <a:latin typeface="仿宋_GB2312" pitchFamily="49" charset="-122"/>
                <a:ea typeface="仿宋_GB2312" pitchFamily="49" charset="-122"/>
              </a:rPr>
              <a:t>1</a:t>
            </a:r>
            <a:r>
              <a:rPr kumimoji="1" lang="zh-CN" altLang="en-US" sz="2800" b="1" dirty="0">
                <a:latin typeface="仿宋_GB2312" pitchFamily="49" charset="-122"/>
                <a:ea typeface="仿宋_GB2312" pitchFamily="49" charset="-122"/>
              </a:rPr>
              <a:t>）稳定运行区</a:t>
            </a:r>
            <a:r>
              <a:rPr kumimoji="1" lang="zh-CN" altLang="en-US" sz="1800" dirty="0"/>
              <a:t> </a:t>
            </a:r>
          </a:p>
        </p:txBody>
      </p:sp>
      <p:pic>
        <p:nvPicPr>
          <p:cNvPr id="30726" name="Picture 13" descr="绘图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4" y="2060847"/>
            <a:ext cx="3383854" cy="273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Rectangle 15"/>
          <p:cNvSpPr>
            <a:spLocks noChangeArrowheads="1"/>
          </p:cNvSpPr>
          <p:nvPr/>
        </p:nvSpPr>
        <p:spPr bwMode="auto">
          <a:xfrm>
            <a:off x="539750" y="4869160"/>
            <a:ext cx="76866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zh-CN" altLang="en-US" sz="2800" b="1" dirty="0">
                <a:latin typeface="仿宋_GB2312" pitchFamily="49" charset="-122"/>
                <a:ea typeface="仿宋_GB2312" pitchFamily="49" charset="-122"/>
              </a:rPr>
              <a:t>稳定运行区是指图示曲线的</a:t>
            </a:r>
            <a:r>
              <a:rPr kumimoji="1" lang="en-US" altLang="zh-CN" sz="2800" b="1" dirty="0">
                <a:latin typeface="仿宋_GB2312" pitchFamily="49" charset="-122"/>
                <a:ea typeface="仿宋_GB2312" pitchFamily="49" charset="-122"/>
              </a:rPr>
              <a:t>ab</a:t>
            </a:r>
            <a:r>
              <a:rPr kumimoji="1" lang="zh-CN" altLang="en-US" sz="2800" b="1" dirty="0">
                <a:latin typeface="仿宋_GB2312" pitchFamily="49" charset="-122"/>
                <a:ea typeface="仿宋_GB2312" pitchFamily="49" charset="-122"/>
              </a:rPr>
              <a:t>段，在此段区域</a:t>
            </a:r>
            <a:endParaRPr kumimoji="1" lang="zh-CN" altLang="ja-JP" sz="2800" b="1" dirty="0">
              <a:latin typeface="仿宋_GB2312" pitchFamily="49" charset="-122"/>
              <a:ea typeface="仿宋_GB2312" pitchFamily="49" charset="-122"/>
            </a:endParaRPr>
          </a:p>
          <a:p>
            <a:pPr eaLnBrk="1" hangingPunct="1">
              <a:spcBef>
                <a:spcPct val="0"/>
              </a:spcBef>
              <a:buFontTx/>
              <a:buNone/>
            </a:pPr>
            <a:r>
              <a:rPr kumimoji="1" lang="zh-CN" altLang="en-US" sz="2800" b="1" dirty="0">
                <a:latin typeface="仿宋_GB2312" pitchFamily="49" charset="-122"/>
                <a:ea typeface="仿宋_GB2312" pitchFamily="49" charset="-122"/>
              </a:rPr>
              <a:t>异步电动机能稳定地运行</a:t>
            </a:r>
            <a:r>
              <a:rPr kumimoji="1" lang="en-US" altLang="ja-JP" sz="2800" b="1" dirty="0">
                <a:latin typeface="仿宋_GB2312" pitchFamily="49" charset="-122"/>
                <a:ea typeface="仿宋_GB2312" pitchFamily="49" charset="-122"/>
              </a:rPr>
              <a:t>.</a:t>
            </a:r>
            <a:endParaRPr kumimoji="1" lang="ja-JP" altLang="zh-CN" sz="2800" b="1" dirty="0">
              <a:latin typeface="仿宋_GB2312" pitchFamily="49" charset="-122"/>
              <a:ea typeface="仿宋_GB2312" pitchFamily="49" charset="-122"/>
            </a:endParaRPr>
          </a:p>
          <a:p>
            <a:pPr eaLnBrk="1" hangingPunct="1">
              <a:spcBef>
                <a:spcPct val="0"/>
              </a:spcBef>
              <a:buFontTx/>
              <a:buNone/>
            </a:pPr>
            <a:r>
              <a:rPr kumimoji="1" lang="zh-CN" altLang="en-US" sz="2800" b="1" dirty="0">
                <a:latin typeface="仿宋_GB2312" pitchFamily="49" charset="-122"/>
                <a:ea typeface="仿宋_GB2312" pitchFamily="49" charset="-122"/>
              </a:rPr>
              <a:t>如果异步电动机运行在</a:t>
            </a:r>
            <a:r>
              <a:rPr kumimoji="1" lang="en-US" altLang="zh-CN" sz="2800" b="1" dirty="0">
                <a:latin typeface="仿宋_GB2312" pitchFamily="49" charset="-122"/>
                <a:ea typeface="仿宋_GB2312" pitchFamily="49" charset="-122"/>
              </a:rPr>
              <a:t>ab</a:t>
            </a:r>
            <a:r>
              <a:rPr kumimoji="1" lang="zh-CN" altLang="en-US" sz="2800" b="1" dirty="0">
                <a:latin typeface="仿宋_GB2312" pitchFamily="49" charset="-122"/>
                <a:ea typeface="仿宋_GB2312" pitchFamily="49" charset="-122"/>
              </a:rPr>
              <a:t>段，能根据负载的情况</a:t>
            </a:r>
            <a:endParaRPr kumimoji="1" lang="zh-CN" altLang="ja-JP" sz="2800" b="1" dirty="0">
              <a:latin typeface="仿宋_GB2312" pitchFamily="49" charset="-122"/>
              <a:ea typeface="仿宋_GB2312" pitchFamily="49" charset="-122"/>
            </a:endParaRPr>
          </a:p>
          <a:p>
            <a:pPr eaLnBrk="1" hangingPunct="1">
              <a:spcBef>
                <a:spcPct val="0"/>
              </a:spcBef>
              <a:buFontTx/>
              <a:buNone/>
            </a:pPr>
            <a:r>
              <a:rPr kumimoji="1" lang="zh-CN" altLang="en-US" sz="2800" b="1" dirty="0">
                <a:latin typeface="仿宋_GB2312" pitchFamily="49" charset="-122"/>
                <a:ea typeface="仿宋_GB2312" pitchFamily="49" charset="-122"/>
              </a:rPr>
              <a:t>自动的调整，使得电动机匀速运行</a:t>
            </a:r>
            <a:r>
              <a:rPr lang="zh-CN" altLang="en-US" sz="1800" dirty="0"/>
              <a:t>。 </a:t>
            </a:r>
          </a:p>
        </p:txBody>
      </p:sp>
      <p:sp>
        <p:nvSpPr>
          <p:cNvPr id="8" name="Rectangle 2"/>
          <p:cNvSpPr>
            <a:spLocks noChangeArrowheads="1"/>
          </p:cNvSpPr>
          <p:nvPr/>
        </p:nvSpPr>
        <p:spPr bwMode="auto">
          <a:xfrm>
            <a:off x="539750" y="188913"/>
            <a:ext cx="7632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a:latin typeface="仿宋_GB2312" pitchFamily="49" charset="-122"/>
                <a:ea typeface="仿宋_GB2312" pitchFamily="49" charset="-122"/>
              </a:rPr>
              <a:t>2</a:t>
            </a:r>
            <a:r>
              <a:rPr kumimoji="1" lang="en-US" altLang="zh-CN" b="1" dirty="0" smtClean="0">
                <a:latin typeface="仿宋_GB2312" pitchFamily="49" charset="-122"/>
                <a:ea typeface="仿宋_GB2312" pitchFamily="49" charset="-122"/>
              </a:rPr>
              <a:t>.</a:t>
            </a:r>
            <a:r>
              <a:rPr kumimoji="1" lang="zh-CN" altLang="en-US" b="1" dirty="0" smtClean="0">
                <a:latin typeface="仿宋_GB2312" pitchFamily="49" charset="-122"/>
                <a:ea typeface="仿宋_GB2312" pitchFamily="49" charset="-122"/>
              </a:rPr>
              <a:t>三相</a:t>
            </a:r>
            <a:r>
              <a:rPr kumimoji="1" lang="zh-CN" altLang="en-US" b="1" dirty="0">
                <a:latin typeface="仿宋_GB2312" pitchFamily="49" charset="-122"/>
                <a:ea typeface="仿宋_GB2312" pitchFamily="49" charset="-122"/>
              </a:rPr>
              <a:t>异步电机电路分析及机械特性</a:t>
            </a: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p:cNvSpPr>
            <a:spLocks noGrp="1"/>
          </p:cNvSpPr>
          <p:nvPr>
            <p:ph type="sldNum" sz="quarter" idx="4294967295"/>
          </p:nvPr>
        </p:nvSpPr>
        <p:spPr>
          <a:xfrm>
            <a:off x="6553200" y="6245225"/>
            <a:ext cx="2133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fld id="{61199323-E612-40CA-A7A1-20B978126133}" type="slidenum">
              <a:rPr lang="en-US" altLang="zh-CN" sz="1400"/>
              <a:pPr>
                <a:spcBef>
                  <a:spcPct val="0"/>
                </a:spcBef>
                <a:buFontTx/>
                <a:buNone/>
              </a:pPr>
              <a:t>31</a:t>
            </a:fld>
            <a:endParaRPr lang="en-US" altLang="zh-CN" sz="1400"/>
          </a:p>
        </p:txBody>
      </p:sp>
      <p:sp>
        <p:nvSpPr>
          <p:cNvPr id="31747" name="Rectangle 2"/>
          <p:cNvSpPr>
            <a:spLocks noChangeArrowheads="1"/>
          </p:cNvSpPr>
          <p:nvPr/>
        </p:nvSpPr>
        <p:spPr bwMode="auto">
          <a:xfrm>
            <a:off x="0" y="3205163"/>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31748" name="Rectangle 4"/>
          <p:cNvSpPr>
            <a:spLocks noChangeArrowheads="1"/>
          </p:cNvSpPr>
          <p:nvPr/>
        </p:nvSpPr>
        <p:spPr bwMode="auto">
          <a:xfrm>
            <a:off x="468313" y="1447713"/>
            <a:ext cx="6264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zh-CN" altLang="en-US" sz="2800" b="1" dirty="0">
                <a:latin typeface="仿宋_GB2312" pitchFamily="49" charset="-122"/>
                <a:ea typeface="仿宋_GB2312" pitchFamily="49" charset="-122"/>
              </a:rPr>
              <a:t>（</a:t>
            </a:r>
            <a:r>
              <a:rPr kumimoji="1" lang="en-US" altLang="ja-JP" sz="2800" b="1" dirty="0">
                <a:latin typeface="仿宋_GB2312" pitchFamily="49" charset="-122"/>
                <a:ea typeface="仿宋_GB2312" pitchFamily="49" charset="-122"/>
              </a:rPr>
              <a:t>2</a:t>
            </a:r>
            <a:r>
              <a:rPr kumimoji="1" lang="zh-CN" altLang="en-US" sz="2800" b="1" dirty="0">
                <a:latin typeface="仿宋_GB2312" pitchFamily="49" charset="-122"/>
                <a:ea typeface="仿宋_GB2312" pitchFamily="49" charset="-122"/>
              </a:rPr>
              <a:t>）不稳定运行区</a:t>
            </a:r>
            <a:r>
              <a:rPr kumimoji="1" lang="zh-CN" altLang="en-US" sz="1800" dirty="0"/>
              <a:t> </a:t>
            </a:r>
          </a:p>
        </p:txBody>
      </p:sp>
      <p:sp>
        <p:nvSpPr>
          <p:cNvPr id="31749" name="Rectangle 6"/>
          <p:cNvSpPr>
            <a:spLocks noChangeArrowheads="1"/>
          </p:cNvSpPr>
          <p:nvPr/>
        </p:nvSpPr>
        <p:spPr bwMode="auto">
          <a:xfrm>
            <a:off x="468313" y="5346700"/>
            <a:ext cx="7686675" cy="122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zh-CN" altLang="en-US" sz="2800" b="1">
                <a:latin typeface="仿宋_GB2312" pitchFamily="49" charset="-122"/>
                <a:ea typeface="仿宋_GB2312" pitchFamily="49" charset="-122"/>
              </a:rPr>
              <a:t>不稳定运行区是指图示曲线的</a:t>
            </a:r>
            <a:r>
              <a:rPr kumimoji="1" lang="en-US" altLang="zh-CN" sz="2800" b="1">
                <a:latin typeface="仿宋_GB2312" pitchFamily="49" charset="-122"/>
                <a:ea typeface="仿宋_GB2312" pitchFamily="49" charset="-122"/>
              </a:rPr>
              <a:t>bc</a:t>
            </a:r>
            <a:r>
              <a:rPr kumimoji="1" lang="zh-CN" altLang="en-US" sz="2800" b="1">
                <a:latin typeface="仿宋_GB2312" pitchFamily="49" charset="-122"/>
                <a:ea typeface="仿宋_GB2312" pitchFamily="49" charset="-122"/>
              </a:rPr>
              <a:t>段，在此段区域</a:t>
            </a:r>
            <a:endParaRPr kumimoji="1" lang="zh-CN" altLang="ja-JP" sz="2800" b="1">
              <a:latin typeface="仿宋_GB2312" pitchFamily="49" charset="-122"/>
              <a:ea typeface="仿宋_GB2312" pitchFamily="49" charset="-122"/>
            </a:endParaRPr>
          </a:p>
          <a:p>
            <a:pPr eaLnBrk="1" hangingPunct="1">
              <a:spcBef>
                <a:spcPct val="0"/>
              </a:spcBef>
              <a:buFontTx/>
              <a:buNone/>
            </a:pPr>
            <a:r>
              <a:rPr kumimoji="1" lang="zh-CN" altLang="en-US" sz="2800" b="1">
                <a:latin typeface="仿宋_GB2312" pitchFamily="49" charset="-122"/>
                <a:ea typeface="仿宋_GB2312" pitchFamily="49" charset="-122"/>
              </a:rPr>
              <a:t>异步电动机不能稳定地运行（启动过程）</a:t>
            </a:r>
            <a:r>
              <a:rPr kumimoji="1" lang="en-US" altLang="ja-JP" sz="2800" b="1">
                <a:latin typeface="仿宋_GB2312" pitchFamily="49" charset="-122"/>
                <a:ea typeface="仿宋_GB2312" pitchFamily="49" charset="-122"/>
              </a:rPr>
              <a:t>.</a:t>
            </a:r>
            <a:endParaRPr kumimoji="1" lang="ja-JP" altLang="zh-CN" sz="2800" b="1">
              <a:latin typeface="仿宋_GB2312" pitchFamily="49" charset="-122"/>
              <a:ea typeface="仿宋_GB2312" pitchFamily="49" charset="-122"/>
            </a:endParaRPr>
          </a:p>
          <a:p>
            <a:pPr eaLnBrk="1" hangingPunct="1">
              <a:spcBef>
                <a:spcPct val="0"/>
              </a:spcBef>
              <a:buFontTx/>
              <a:buNone/>
            </a:pPr>
            <a:endParaRPr lang="en-US" altLang="zh-CN" sz="1800"/>
          </a:p>
        </p:txBody>
      </p:sp>
      <p:pic>
        <p:nvPicPr>
          <p:cNvPr id="31750" name="Picture 7" descr="绘图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420851"/>
            <a:ext cx="3609996" cy="2737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ChangeArrowheads="1"/>
          </p:cNvSpPr>
          <p:nvPr/>
        </p:nvSpPr>
        <p:spPr bwMode="auto">
          <a:xfrm>
            <a:off x="539750" y="188913"/>
            <a:ext cx="7632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a:latin typeface="仿宋_GB2312" pitchFamily="49" charset="-122"/>
                <a:ea typeface="仿宋_GB2312" pitchFamily="49" charset="-122"/>
              </a:rPr>
              <a:t>2</a:t>
            </a:r>
            <a:r>
              <a:rPr kumimoji="1" lang="en-US" altLang="zh-CN" b="1" dirty="0" smtClean="0">
                <a:latin typeface="仿宋_GB2312" pitchFamily="49" charset="-122"/>
                <a:ea typeface="仿宋_GB2312" pitchFamily="49" charset="-122"/>
              </a:rPr>
              <a:t>.</a:t>
            </a:r>
            <a:r>
              <a:rPr kumimoji="1" lang="zh-CN" altLang="en-US" b="1" dirty="0" smtClean="0">
                <a:latin typeface="仿宋_GB2312" pitchFamily="49" charset="-122"/>
                <a:ea typeface="仿宋_GB2312" pitchFamily="49" charset="-122"/>
              </a:rPr>
              <a:t>三相</a:t>
            </a:r>
            <a:r>
              <a:rPr kumimoji="1" lang="zh-CN" altLang="en-US" b="1" dirty="0">
                <a:latin typeface="仿宋_GB2312" pitchFamily="49" charset="-122"/>
                <a:ea typeface="仿宋_GB2312" pitchFamily="49" charset="-122"/>
              </a:rPr>
              <a:t>异步电机电路分析及机械特性</a:t>
            </a: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Text Box 5"/>
          <p:cNvSpPr txBox="1">
            <a:spLocks noChangeArrowheads="1"/>
          </p:cNvSpPr>
          <p:nvPr/>
        </p:nvSpPr>
        <p:spPr bwMode="auto">
          <a:xfrm>
            <a:off x="323850" y="1700882"/>
            <a:ext cx="8604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zh-CN" altLang="en-US" sz="2400" b="1" dirty="0">
                <a:latin typeface="仿宋_GB2312" pitchFamily="49" charset="-122"/>
                <a:ea typeface="仿宋_GB2312" pitchFamily="49" charset="-122"/>
              </a:rPr>
              <a:t>启动初始瞬间，</a:t>
            </a:r>
            <a:r>
              <a:rPr kumimoji="1" lang="en-US" altLang="zh-CN" sz="2400" b="1" dirty="0">
                <a:latin typeface="仿宋_GB2312" pitchFamily="49" charset="-122"/>
                <a:ea typeface="仿宋_GB2312" pitchFamily="49" charset="-122"/>
              </a:rPr>
              <a:t>n=0</a:t>
            </a:r>
            <a:r>
              <a:rPr kumimoji="1" lang="zh-CN" altLang="en-US" sz="2400" b="1" dirty="0">
                <a:latin typeface="仿宋_GB2312" pitchFamily="49" charset="-122"/>
                <a:ea typeface="仿宋_GB2312" pitchFamily="49" charset="-122"/>
              </a:rPr>
              <a:t>，</a:t>
            </a:r>
            <a:r>
              <a:rPr kumimoji="1" lang="en-US" altLang="zh-CN" sz="2400" b="1" dirty="0">
                <a:latin typeface="仿宋_GB2312" pitchFamily="49" charset="-122"/>
                <a:ea typeface="仿宋_GB2312" pitchFamily="49" charset="-122"/>
              </a:rPr>
              <a:t>s=1</a:t>
            </a:r>
            <a:r>
              <a:rPr kumimoji="1" lang="zh-CN" altLang="en-US" sz="2400" b="1" dirty="0">
                <a:latin typeface="仿宋_GB2312" pitchFamily="49" charset="-122"/>
                <a:ea typeface="仿宋_GB2312" pitchFamily="49" charset="-122"/>
              </a:rPr>
              <a:t>。电动机在启动时启动电流</a:t>
            </a:r>
            <a:r>
              <a:rPr kumimoji="1" lang="zh-CN" altLang="en-US" sz="2400" b="1" dirty="0" smtClean="0">
                <a:latin typeface="仿宋_GB2312" pitchFamily="49" charset="-122"/>
                <a:ea typeface="仿宋_GB2312" pitchFamily="49" charset="-122"/>
              </a:rPr>
              <a:t>很大</a:t>
            </a:r>
            <a:r>
              <a:rPr kumimoji="1" lang="en-US" altLang="zh-CN" sz="2400" b="1" dirty="0" smtClean="0">
                <a:latin typeface="仿宋_GB2312" pitchFamily="49" charset="-122"/>
                <a:ea typeface="仿宋_GB2312" pitchFamily="49" charset="-122"/>
              </a:rPr>
              <a:t>,</a:t>
            </a:r>
            <a:r>
              <a:rPr kumimoji="1" lang="zh-CN" altLang="en-US" sz="2400" b="1" dirty="0" smtClean="0">
                <a:latin typeface="仿宋_GB2312" pitchFamily="49" charset="-122"/>
                <a:ea typeface="仿宋_GB2312" pitchFamily="49" charset="-122"/>
              </a:rPr>
              <a:t>启动转矩</a:t>
            </a:r>
            <a:r>
              <a:rPr kumimoji="1" lang="zh-CN" altLang="en-US" sz="2400" b="1" dirty="0">
                <a:latin typeface="仿宋_GB2312" pitchFamily="49" charset="-122"/>
                <a:ea typeface="仿宋_GB2312" pitchFamily="49" charset="-122"/>
              </a:rPr>
              <a:t>不大。</a:t>
            </a:r>
          </a:p>
        </p:txBody>
      </p:sp>
      <p:sp>
        <p:nvSpPr>
          <p:cNvPr id="32773" name="Text Box 6"/>
          <p:cNvSpPr txBox="1">
            <a:spLocks noChangeArrowheads="1"/>
          </p:cNvSpPr>
          <p:nvPr/>
        </p:nvSpPr>
        <p:spPr bwMode="auto">
          <a:xfrm>
            <a:off x="395288" y="2926432"/>
            <a:ext cx="7731125"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dirty="0">
                <a:latin typeface="Times New Roman" pitchFamily="18" charset="0"/>
              </a:rPr>
              <a:t>1</a:t>
            </a:r>
            <a:r>
              <a:rPr kumimoji="1" lang="zh-CN" altLang="en-US" sz="2400" b="1" dirty="0">
                <a:latin typeface="Times New Roman" pitchFamily="18" charset="0"/>
              </a:rPr>
              <a:t>）电流大，电机发热增加；</a:t>
            </a:r>
          </a:p>
          <a:p>
            <a:pPr eaLnBrk="1" hangingPunct="1">
              <a:spcBef>
                <a:spcPct val="50000"/>
              </a:spcBef>
              <a:buFontTx/>
              <a:buNone/>
            </a:pPr>
            <a:r>
              <a:rPr kumimoji="1" lang="en-US" altLang="zh-CN" sz="2400" b="1" dirty="0">
                <a:latin typeface="Times New Roman" pitchFamily="18" charset="0"/>
              </a:rPr>
              <a:t>2</a:t>
            </a:r>
            <a:r>
              <a:rPr kumimoji="1" lang="zh-CN" altLang="en-US" sz="2400" b="1" dirty="0">
                <a:latin typeface="Times New Roman" pitchFamily="18" charset="0"/>
              </a:rPr>
              <a:t>）电枢绝缘破坏，烧断绕组；</a:t>
            </a:r>
          </a:p>
          <a:p>
            <a:pPr eaLnBrk="1" hangingPunct="1">
              <a:spcBef>
                <a:spcPct val="50000"/>
              </a:spcBef>
              <a:buFontTx/>
              <a:buNone/>
            </a:pPr>
            <a:r>
              <a:rPr kumimoji="1" lang="en-US" altLang="zh-CN" sz="2400" b="1" dirty="0">
                <a:latin typeface="Times New Roman" pitchFamily="18" charset="0"/>
              </a:rPr>
              <a:t>3</a:t>
            </a:r>
            <a:r>
              <a:rPr kumimoji="1" lang="zh-CN" altLang="en-US" sz="2400" b="1" dirty="0">
                <a:latin typeface="Times New Roman" pitchFamily="18" charset="0"/>
              </a:rPr>
              <a:t>）供电电源电压波动，对电网形成冲击</a:t>
            </a:r>
          </a:p>
          <a:p>
            <a:pPr eaLnBrk="1" hangingPunct="1">
              <a:spcBef>
                <a:spcPct val="50000"/>
              </a:spcBef>
              <a:buFontTx/>
              <a:buNone/>
            </a:pPr>
            <a:r>
              <a:rPr kumimoji="1" lang="en-US" altLang="zh-CN" sz="2400" b="1" dirty="0">
                <a:latin typeface="Times New Roman" pitchFamily="18" charset="0"/>
              </a:rPr>
              <a:t>4</a:t>
            </a:r>
            <a:r>
              <a:rPr kumimoji="1" lang="zh-CN" altLang="en-US" sz="2400" b="1" dirty="0">
                <a:latin typeface="Times New Roman" pitchFamily="18" charset="0"/>
              </a:rPr>
              <a:t>）启动转矩过大，引起冲击。</a:t>
            </a:r>
          </a:p>
        </p:txBody>
      </p:sp>
      <p:sp>
        <p:nvSpPr>
          <p:cNvPr id="32774" name="Text Box 7"/>
          <p:cNvSpPr txBox="1">
            <a:spLocks noChangeArrowheads="1"/>
          </p:cNvSpPr>
          <p:nvPr/>
        </p:nvSpPr>
        <p:spPr bwMode="auto">
          <a:xfrm>
            <a:off x="395288" y="5517232"/>
            <a:ext cx="853281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dirty="0">
                <a:latin typeface="仿宋_GB2312" pitchFamily="49" charset="-122"/>
                <a:ea typeface="仿宋_GB2312" pitchFamily="49" charset="-122"/>
              </a:rPr>
              <a:t>    </a:t>
            </a:r>
            <a:r>
              <a:rPr kumimoji="1" lang="zh-CN" altLang="en-US" sz="2400" b="1" dirty="0">
                <a:latin typeface="仿宋_GB2312" pitchFamily="49" charset="-122"/>
                <a:ea typeface="仿宋_GB2312" pitchFamily="49" charset="-122"/>
              </a:rPr>
              <a:t>所以，对三相异步电动机的启动要求：在保证启动转矩足够大的前提下，尽量减小启动电流。</a:t>
            </a:r>
          </a:p>
        </p:txBody>
      </p:sp>
      <p:sp>
        <p:nvSpPr>
          <p:cNvPr id="7"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sp>
        <p:nvSpPr>
          <p:cNvPr id="2" name="矩形 1"/>
          <p:cNvSpPr/>
          <p:nvPr/>
        </p:nvSpPr>
        <p:spPr>
          <a:xfrm>
            <a:off x="332552" y="1042288"/>
            <a:ext cx="3480440" cy="584775"/>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三相异步电机启动</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4"/>
          <p:cNvSpPr>
            <a:spLocks noChangeArrowheads="1"/>
          </p:cNvSpPr>
          <p:nvPr/>
        </p:nvSpPr>
        <p:spPr bwMode="auto">
          <a:xfrm>
            <a:off x="365488" y="1787951"/>
            <a:ext cx="3425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en-US" altLang="zh-CN" sz="2800" b="1" dirty="0" smtClean="0">
                <a:latin typeface="仿宋_GB2312" pitchFamily="49" charset="-122"/>
                <a:ea typeface="仿宋_GB2312" pitchFamily="49" charset="-122"/>
              </a:rPr>
              <a:t>(1) </a:t>
            </a:r>
            <a:r>
              <a:rPr lang="zh-CN" altLang="en-US" sz="2800" b="1" dirty="0">
                <a:latin typeface="仿宋_GB2312" pitchFamily="49" charset="-122"/>
                <a:ea typeface="仿宋_GB2312" pitchFamily="49" charset="-122"/>
              </a:rPr>
              <a:t>直接启动 </a:t>
            </a:r>
          </a:p>
        </p:txBody>
      </p:sp>
      <p:sp>
        <p:nvSpPr>
          <p:cNvPr id="33796" name="Rectangle 8"/>
          <p:cNvSpPr>
            <a:spLocks noChangeArrowheads="1"/>
          </p:cNvSpPr>
          <p:nvPr/>
        </p:nvSpPr>
        <p:spPr bwMode="auto">
          <a:xfrm>
            <a:off x="294050" y="2343051"/>
            <a:ext cx="811953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zh-CN" altLang="en-US" sz="2800" b="1" dirty="0">
                <a:latin typeface="仿宋_GB2312" pitchFamily="49" charset="-122"/>
                <a:ea typeface="仿宋_GB2312" pitchFamily="49" charset="-122"/>
              </a:rPr>
              <a:t>直接启动方法简单：通过开关直接将电动机连接到</a:t>
            </a:r>
          </a:p>
          <a:p>
            <a:pPr eaLnBrk="1" hangingPunct="1">
              <a:spcBef>
                <a:spcPct val="0"/>
              </a:spcBef>
              <a:buFontTx/>
              <a:buNone/>
            </a:pPr>
            <a:r>
              <a:rPr kumimoji="1" lang="zh-CN" altLang="en-US" sz="2800" b="1" dirty="0">
                <a:latin typeface="仿宋_GB2312" pitchFamily="49" charset="-122"/>
                <a:ea typeface="仿宋_GB2312" pitchFamily="49" charset="-122"/>
              </a:rPr>
              <a:t>电源上。</a:t>
            </a:r>
            <a:r>
              <a:rPr kumimoji="1" lang="zh-CN" altLang="en-US" sz="2800" b="1" dirty="0" smtClean="0">
                <a:latin typeface="仿宋_GB2312" pitchFamily="49" charset="-122"/>
                <a:ea typeface="仿宋_GB2312" pitchFamily="49" charset="-122"/>
              </a:rPr>
              <a:t>一般功率</a:t>
            </a:r>
            <a:r>
              <a:rPr kumimoji="1" lang="zh-CN" altLang="en-US" sz="2800" b="1" dirty="0">
                <a:latin typeface="仿宋_GB2312" pitchFamily="49" charset="-122"/>
                <a:ea typeface="仿宋_GB2312" pitchFamily="49" charset="-122"/>
              </a:rPr>
              <a:t>在</a:t>
            </a:r>
            <a:r>
              <a:rPr kumimoji="1" lang="zh-CN" altLang="en-US" sz="2800" b="1" dirty="0" smtClean="0">
                <a:latin typeface="仿宋_GB2312" pitchFamily="49" charset="-122"/>
                <a:ea typeface="仿宋_GB2312" pitchFamily="49" charset="-122"/>
              </a:rPr>
              <a:t>二、三十</a:t>
            </a:r>
            <a:r>
              <a:rPr kumimoji="1" lang="zh-CN" altLang="en-US" sz="2800" b="1" dirty="0">
                <a:latin typeface="仿宋_GB2312" pitchFamily="49" charset="-122"/>
                <a:ea typeface="仿宋_GB2312" pitchFamily="49" charset="-122"/>
              </a:rPr>
              <a:t>千瓦以下的电动</a:t>
            </a:r>
          </a:p>
          <a:p>
            <a:pPr eaLnBrk="1" hangingPunct="1">
              <a:spcBef>
                <a:spcPct val="0"/>
              </a:spcBef>
              <a:buFontTx/>
              <a:buNone/>
            </a:pPr>
            <a:r>
              <a:rPr kumimoji="1" lang="zh-CN" altLang="en-US" sz="2800" b="1" dirty="0">
                <a:latin typeface="仿宋_GB2312" pitchFamily="49" charset="-122"/>
                <a:ea typeface="仿宋_GB2312" pitchFamily="49" charset="-122"/>
              </a:rPr>
              <a:t>机可以采用直接启动。</a:t>
            </a:r>
          </a:p>
        </p:txBody>
      </p:sp>
      <p:sp>
        <p:nvSpPr>
          <p:cNvPr id="33797" name="Rectangle 9"/>
          <p:cNvSpPr>
            <a:spLocks noChangeArrowheads="1"/>
          </p:cNvSpPr>
          <p:nvPr/>
        </p:nvSpPr>
        <p:spPr bwMode="auto">
          <a:xfrm>
            <a:off x="395536" y="4222205"/>
            <a:ext cx="4464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en-US" altLang="zh-CN" sz="2800" b="1" dirty="0" smtClean="0">
                <a:latin typeface="楷体_GB2312" pitchFamily="49" charset="-122"/>
                <a:ea typeface="楷体_GB2312" pitchFamily="49" charset="-122"/>
              </a:rPr>
              <a:t>(2)</a:t>
            </a:r>
            <a:r>
              <a:rPr lang="en-US" altLang="zh-CN" sz="1800" b="1" dirty="0" smtClean="0"/>
              <a:t>                 </a:t>
            </a:r>
            <a:r>
              <a:rPr lang="zh-CN" altLang="en-US" sz="2800" b="1" dirty="0" smtClean="0"/>
              <a:t>换</a:t>
            </a:r>
            <a:r>
              <a:rPr lang="zh-CN" altLang="en-US" sz="2800" b="1" dirty="0"/>
              <a:t>接降压启动 </a:t>
            </a:r>
          </a:p>
        </p:txBody>
      </p:sp>
      <p:graphicFrame>
        <p:nvGraphicFramePr>
          <p:cNvPr id="33799" name="Object 10"/>
          <p:cNvGraphicFramePr>
            <a:graphicFrameLocks noChangeAspect="1"/>
          </p:cNvGraphicFramePr>
          <p:nvPr>
            <p:extLst>
              <p:ext uri="{D42A27DB-BD31-4B8C-83A1-F6EECF244321}">
                <p14:modId xmlns:p14="http://schemas.microsoft.com/office/powerpoint/2010/main" val="3032760616"/>
              </p:ext>
            </p:extLst>
          </p:nvPr>
        </p:nvGraphicFramePr>
        <p:xfrm>
          <a:off x="1118955" y="4222205"/>
          <a:ext cx="974725" cy="428625"/>
        </p:xfrm>
        <a:graphic>
          <a:graphicData uri="http://schemas.openxmlformats.org/presentationml/2006/ole">
            <mc:AlternateContent xmlns:mc="http://schemas.openxmlformats.org/markup-compatibility/2006">
              <mc:Choice xmlns:v="urn:schemas-microsoft-com:vml" Requires="v">
                <p:oleObj spid="_x0000_s34212" name="公式" r:id="rId4" imgW="368140" imgH="165028" progId="Equation.3">
                  <p:embed/>
                </p:oleObj>
              </mc:Choice>
              <mc:Fallback>
                <p:oleObj name="公式" r:id="rId4" imgW="368140" imgH="165028" progId="Equation.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8955" y="4222205"/>
                        <a:ext cx="974725"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0" name="Rectangle 13"/>
          <p:cNvSpPr>
            <a:spLocks noChangeArrowheads="1"/>
          </p:cNvSpPr>
          <p:nvPr/>
        </p:nvSpPr>
        <p:spPr bwMode="auto">
          <a:xfrm>
            <a:off x="294050" y="306968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graphicFrame>
        <p:nvGraphicFramePr>
          <p:cNvPr id="33801" name="Object 15"/>
          <p:cNvGraphicFramePr>
            <a:graphicFrameLocks noChangeAspect="1"/>
          </p:cNvGraphicFramePr>
          <p:nvPr>
            <p:extLst>
              <p:ext uri="{D42A27DB-BD31-4B8C-83A1-F6EECF244321}">
                <p14:modId xmlns:p14="http://schemas.microsoft.com/office/powerpoint/2010/main" val="1580497080"/>
              </p:ext>
            </p:extLst>
          </p:nvPr>
        </p:nvGraphicFramePr>
        <p:xfrm>
          <a:off x="5456600" y="5662067"/>
          <a:ext cx="381000" cy="431800"/>
        </p:xfrm>
        <a:graphic>
          <a:graphicData uri="http://schemas.openxmlformats.org/presentationml/2006/ole">
            <mc:AlternateContent xmlns:mc="http://schemas.openxmlformats.org/markup-compatibility/2006">
              <mc:Choice xmlns:v="urn:schemas-microsoft-com:vml" Requires="v">
                <p:oleObj spid="_x0000_s34213" name="公式" r:id="rId6" imgW="139579" imgH="164957" progId="Equation.3">
                  <p:embed/>
                </p:oleObj>
              </mc:Choice>
              <mc:Fallback>
                <p:oleObj name="公式" r:id="rId6" imgW="139579" imgH="164957" progId="Equation.3">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6600" y="5662067"/>
                        <a:ext cx="3810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3802" name="Object 14"/>
          <p:cNvGraphicFramePr>
            <a:graphicFrameLocks noChangeAspect="1"/>
          </p:cNvGraphicFramePr>
          <p:nvPr>
            <p:extLst>
              <p:ext uri="{D42A27DB-BD31-4B8C-83A1-F6EECF244321}">
                <p14:modId xmlns:p14="http://schemas.microsoft.com/office/powerpoint/2010/main" val="2757357776"/>
              </p:ext>
            </p:extLst>
          </p:nvPr>
        </p:nvGraphicFramePr>
        <p:xfrm>
          <a:off x="8264888" y="4823867"/>
          <a:ext cx="381000" cy="433388"/>
        </p:xfrm>
        <a:graphic>
          <a:graphicData uri="http://schemas.openxmlformats.org/presentationml/2006/ole">
            <mc:AlternateContent xmlns:mc="http://schemas.openxmlformats.org/markup-compatibility/2006">
              <mc:Choice xmlns:v="urn:schemas-microsoft-com:vml" Requires="v">
                <p:oleObj spid="_x0000_s34214" name="公式" r:id="rId8" imgW="139579" imgH="164957" progId="Equation.3">
                  <p:embed/>
                </p:oleObj>
              </mc:Choice>
              <mc:Fallback>
                <p:oleObj name="公式" r:id="rId8" imgW="139579" imgH="164957" progId="Equation.3">
                  <p:embed/>
                  <p:pic>
                    <p:nvPicPr>
                      <p:cNvPr id="0" name="Object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64888" y="4823867"/>
                        <a:ext cx="3810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803" name="Rectangle 16"/>
          <p:cNvSpPr>
            <a:spLocks noChangeArrowheads="1"/>
          </p:cNvSpPr>
          <p:nvPr/>
        </p:nvSpPr>
        <p:spPr bwMode="auto">
          <a:xfrm>
            <a:off x="365488" y="4796880"/>
            <a:ext cx="8042275" cy="1525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zh-CN" altLang="en-US" sz="2800" b="1" dirty="0">
                <a:latin typeface="仿宋_GB2312" pitchFamily="49" charset="-122"/>
                <a:ea typeface="仿宋_GB2312" pitchFamily="49" charset="-122"/>
                <a:cs typeface="Times New Roman" pitchFamily="18" charset="0"/>
              </a:rPr>
              <a:t>对于功率较大的电动机，定子绕组在正常运行时是</a:t>
            </a:r>
          </a:p>
          <a:p>
            <a:pPr eaLnBrk="1" hangingPunct="1">
              <a:spcBef>
                <a:spcPct val="0"/>
              </a:spcBef>
              <a:buFontTx/>
              <a:buNone/>
            </a:pPr>
            <a:r>
              <a:rPr kumimoji="1" lang="zh-CN" altLang="en-US" sz="2800" b="1" dirty="0">
                <a:latin typeface="仿宋_GB2312" pitchFamily="49" charset="-122"/>
                <a:ea typeface="仿宋_GB2312" pitchFamily="49" charset="-122"/>
                <a:cs typeface="Times New Roman" pitchFamily="18" charset="0"/>
              </a:rPr>
              <a:t>连接，在启动瞬间可以采用</a:t>
            </a:r>
            <a:r>
              <a:rPr kumimoji="1" lang="en-US" altLang="zh-CN" sz="2800" b="1" dirty="0">
                <a:latin typeface="仿宋_GB2312" pitchFamily="49" charset="-122"/>
                <a:ea typeface="仿宋_GB2312" pitchFamily="49" charset="-122"/>
                <a:cs typeface="Times New Roman" pitchFamily="18" charset="0"/>
              </a:rPr>
              <a:t>Y</a:t>
            </a:r>
            <a:r>
              <a:rPr kumimoji="1" lang="zh-CN" altLang="en-US" sz="2800" b="1" dirty="0">
                <a:latin typeface="仿宋_GB2312" pitchFamily="49" charset="-122"/>
                <a:ea typeface="仿宋_GB2312" pitchFamily="49" charset="-122"/>
                <a:cs typeface="Times New Roman" pitchFamily="18" charset="0"/>
              </a:rPr>
              <a:t>连接，降低启动电压</a:t>
            </a:r>
          </a:p>
          <a:p>
            <a:pPr eaLnBrk="1" hangingPunct="1">
              <a:spcBef>
                <a:spcPct val="0"/>
              </a:spcBef>
              <a:buFontTx/>
              <a:buNone/>
            </a:pPr>
            <a:r>
              <a:rPr kumimoji="1" lang="zh-CN" altLang="en-US" sz="2800" b="1" dirty="0">
                <a:latin typeface="仿宋_GB2312" pitchFamily="49" charset="-122"/>
                <a:ea typeface="仿宋_GB2312" pitchFamily="49" charset="-122"/>
                <a:cs typeface="Times New Roman" pitchFamily="18" charset="0"/>
              </a:rPr>
              <a:t>和启动电流，启动之后再换接至  连接</a:t>
            </a:r>
            <a:r>
              <a:rPr lang="zh-CN" altLang="en-US" sz="1800" dirty="0">
                <a:ea typeface="仿宋_GB2312" pitchFamily="49" charset="-122"/>
                <a:cs typeface="Times New Roman" pitchFamily="18" charset="0"/>
              </a:rPr>
              <a:t>。 </a:t>
            </a:r>
          </a:p>
          <a:p>
            <a:pPr eaLnBrk="1" hangingPunct="1">
              <a:spcBef>
                <a:spcPct val="0"/>
              </a:spcBef>
              <a:buFontTx/>
              <a:buNone/>
            </a:pPr>
            <a:r>
              <a:rPr lang="zh-CN" altLang="en-US" sz="1000" dirty="0">
                <a:latin typeface="Times New Roman" pitchFamily="18" charset="0"/>
                <a:ea typeface="仿宋_GB2312" pitchFamily="49" charset="-122"/>
                <a:cs typeface="Times New Roman" pitchFamily="18" charset="0"/>
              </a:rPr>
              <a:t>      </a:t>
            </a:r>
          </a:p>
        </p:txBody>
      </p:sp>
      <p:sp>
        <p:nvSpPr>
          <p:cNvPr id="12"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0" name="Picture 4" descr="绘图17"/>
          <p:cNvPicPr>
            <a:picLocks noGrp="1" noChangeAspect="1" noChangeArrowheads="1"/>
          </p:cNvPicPr>
          <p:nvPr>
            <p:ph type="body" idx="4294967295"/>
          </p:nvPr>
        </p:nvPicPr>
        <p:blipFill>
          <a:blip r:embed="rId4">
            <a:extLst>
              <a:ext uri="{28A0092B-C50C-407E-A947-70E740481C1C}">
                <a14:useLocalDpi xmlns:a14="http://schemas.microsoft.com/office/drawing/2010/main" val="0"/>
              </a:ext>
            </a:extLst>
          </a:blip>
          <a:srcRect/>
          <a:stretch>
            <a:fillRect/>
          </a:stretch>
        </p:blipFill>
        <p:spPr>
          <a:xfrm>
            <a:off x="755576" y="1268760"/>
            <a:ext cx="4633436" cy="4464496"/>
          </a:xfrm>
          <a:prstGeom prst="rect">
            <a:avLst/>
          </a:prstGeom>
          <a:noFill/>
        </p:spPr>
      </p:pic>
      <p:graphicFrame>
        <p:nvGraphicFramePr>
          <p:cNvPr id="34822" name="Object 5"/>
          <p:cNvGraphicFramePr>
            <a:graphicFrameLocks noChangeAspect="1"/>
          </p:cNvGraphicFramePr>
          <p:nvPr>
            <p:extLst>
              <p:ext uri="{D42A27DB-BD31-4B8C-83A1-F6EECF244321}">
                <p14:modId xmlns:p14="http://schemas.microsoft.com/office/powerpoint/2010/main" val="722485923"/>
              </p:ext>
            </p:extLst>
          </p:nvPr>
        </p:nvGraphicFramePr>
        <p:xfrm>
          <a:off x="1547019" y="6157813"/>
          <a:ext cx="792163" cy="336550"/>
        </p:xfrm>
        <a:graphic>
          <a:graphicData uri="http://schemas.openxmlformats.org/presentationml/2006/ole">
            <mc:AlternateContent xmlns:mc="http://schemas.openxmlformats.org/markup-compatibility/2006">
              <mc:Choice xmlns:v="urn:schemas-microsoft-com:vml" Requires="v">
                <p:oleObj spid="_x0000_s34961" name="公式" r:id="rId5" imgW="380835" imgH="165028" progId="Equation.3">
                  <p:embed/>
                </p:oleObj>
              </mc:Choice>
              <mc:Fallback>
                <p:oleObj name="公式" r:id="rId5" imgW="380835" imgH="165028"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019" y="6157813"/>
                        <a:ext cx="7921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4" name="Rectangle 9"/>
          <p:cNvSpPr>
            <a:spLocks noChangeArrowheads="1"/>
          </p:cNvSpPr>
          <p:nvPr/>
        </p:nvSpPr>
        <p:spPr bwMode="auto">
          <a:xfrm>
            <a:off x="2267744" y="6021288"/>
            <a:ext cx="24161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2400" dirty="0">
                <a:latin typeface="Times New Roman" pitchFamily="18" charset="0"/>
                <a:cs typeface="Times New Roman" pitchFamily="18" charset="0"/>
              </a:rPr>
              <a:t>换接启动电路图</a:t>
            </a:r>
            <a:r>
              <a:rPr lang="zh-CN" altLang="en-US" sz="2800" dirty="0"/>
              <a:t> </a:t>
            </a:r>
          </a:p>
        </p:txBody>
      </p:sp>
      <p:sp>
        <p:nvSpPr>
          <p:cNvPr id="9"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mc:AlternateContent xmlns:mc="http://schemas.openxmlformats.org/markup-compatibility/2006" xmlns:a14="http://schemas.microsoft.com/office/drawing/2010/main">
        <mc:Choice Requires="a14">
          <p:sp>
            <p:nvSpPr>
              <p:cNvPr id="10" name="Text Box 4"/>
              <p:cNvSpPr>
                <a:spLocks noChangeArrowheads="1"/>
              </p:cNvSpPr>
              <p:nvPr/>
            </p:nvSpPr>
            <p:spPr bwMode="auto">
              <a:xfrm>
                <a:off x="5672936" y="1734696"/>
                <a:ext cx="3243044" cy="4320480"/>
              </a:xfrm>
              <a:prstGeom prst="rect">
                <a:avLst/>
              </a:prstGeom>
              <a:noFill/>
              <a:ln w="38100">
                <a:solidFill>
                  <a:srgbClr val="CC3300"/>
                </a:solidFill>
                <a:miter lim="800000"/>
                <a:headEnd/>
                <a:tailEnd/>
              </a:ln>
              <a:extLst>
                <a:ext uri="{909E8E84-426E-40DD-AFC4-6F175D3DCCD1}">
                  <a14:hiddenFill>
                    <a:solidFill>
                      <a:srgbClr val="FFFFFF"/>
                    </a:solidFill>
                  </a14:hiddenFill>
                </a:ext>
              </a:extLst>
            </p:spPr>
            <p:txBody>
              <a:bodyPr/>
              <a:lstStyle>
                <a:lvl1pPr marL="342900" indent="-342900">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0" indent="0" eaLnBrk="1" hangingPunct="1">
                  <a:spcBef>
                    <a:spcPct val="50000"/>
                  </a:spcBef>
                  <a:buFontTx/>
                  <a:buNone/>
                </a:pPr>
                <a:r>
                  <a:rPr kumimoji="1" lang="en-US" altLang="zh-CN" sz="2800" b="1" dirty="0" smtClean="0">
                    <a:latin typeface="仿宋_GB2312" pitchFamily="49" charset="-122"/>
                    <a:ea typeface="仿宋_GB2312" pitchFamily="49" charset="-122"/>
                    <a:cs typeface="Times New Roman" pitchFamily="18" charset="0"/>
                  </a:rPr>
                  <a:t>    </a:t>
                </a:r>
                <a:r>
                  <a:rPr kumimoji="1" lang="zh-CN" altLang="en-US" sz="2800" b="1" dirty="0" smtClean="0">
                    <a:latin typeface="仿宋_GB2312" pitchFamily="49" charset="-122"/>
                    <a:ea typeface="仿宋_GB2312" pitchFamily="49" charset="-122"/>
                    <a:cs typeface="Times New Roman" pitchFamily="18" charset="0"/>
                  </a:rPr>
                  <a:t>采用</a:t>
                </a:r>
                <a:r>
                  <a:rPr kumimoji="1" lang="en-US" altLang="zh-CN" sz="2800" b="1" dirty="0">
                    <a:latin typeface="仿宋_GB2312" pitchFamily="49" charset="-122"/>
                    <a:ea typeface="仿宋_GB2312" pitchFamily="49" charset="-122"/>
                    <a:cs typeface="Times New Roman" pitchFamily="18" charset="0"/>
                  </a:rPr>
                  <a:t>Y-</a:t>
                </a:r>
                <a:r>
                  <a:rPr kumimoji="1" lang="el-GR" altLang="zh-CN" sz="2800" b="1" dirty="0">
                    <a:latin typeface="仿宋_GB2312" pitchFamily="49" charset="-122"/>
                    <a:ea typeface="仿宋_GB2312" pitchFamily="49" charset="-122"/>
                    <a:cs typeface="Times New Roman" pitchFamily="18" charset="0"/>
                  </a:rPr>
                  <a:t>Δ</a:t>
                </a:r>
                <a:r>
                  <a:rPr kumimoji="1" lang="zh-CN" altLang="en-US" sz="2800" b="1" dirty="0">
                    <a:latin typeface="仿宋_GB2312" pitchFamily="49" charset="-122"/>
                    <a:ea typeface="仿宋_GB2312" pitchFamily="49" charset="-122"/>
                    <a:cs typeface="Times New Roman" pitchFamily="18" charset="0"/>
                  </a:rPr>
                  <a:t>换接启动的方法，电压为直接起动</a:t>
                </a:r>
                <a:r>
                  <a:rPr kumimoji="1" lang="zh-CN" altLang="en-US" sz="2800" b="1" dirty="0" smtClean="0">
                    <a:latin typeface="仿宋_GB2312" pitchFamily="49" charset="-122"/>
                    <a:ea typeface="仿宋_GB2312" pitchFamily="49" charset="-122"/>
                    <a:cs typeface="Times New Roman" pitchFamily="18" charset="0"/>
                  </a:rPr>
                  <a:t>的</a:t>
                </a:r>
                <a:r>
                  <a:rPr kumimoji="1" lang="en-US" altLang="zh-CN" sz="2800" b="1" dirty="0" smtClean="0">
                    <a:latin typeface="仿宋_GB2312" pitchFamily="49" charset="-122"/>
                    <a:ea typeface="仿宋_GB2312" pitchFamily="49" charset="-122"/>
                    <a:cs typeface="Times New Roman" pitchFamily="18" charset="0"/>
                  </a:rPr>
                  <a:t>1/</a:t>
                </a:r>
                <a14:m>
                  <m:oMath xmlns:m="http://schemas.openxmlformats.org/officeDocument/2006/math">
                    <m:r>
                      <a:rPr kumimoji="1" lang="en-US" altLang="zh-CN" sz="2800" b="1" i="1" smtClean="0">
                        <a:latin typeface="Cambria Math" panose="02040503050406030204" pitchFamily="18" charset="0"/>
                        <a:ea typeface="Cambria Math" panose="02040503050406030204" pitchFamily="18" charset="0"/>
                        <a:cs typeface="Times New Roman" pitchFamily="18" charset="0"/>
                      </a:rPr>
                      <m:t>√</m:t>
                    </m:r>
                    <m:r>
                      <a:rPr kumimoji="1" lang="en-US" altLang="zh-CN" sz="2800" b="1" i="1" smtClean="0">
                        <a:latin typeface="Cambria Math" panose="02040503050406030204" pitchFamily="18" charset="0"/>
                        <a:ea typeface="Cambria Math" panose="02040503050406030204" pitchFamily="18" charset="0"/>
                        <a:cs typeface="Times New Roman" pitchFamily="18" charset="0"/>
                      </a:rPr>
                      <m:t>𝟑</m:t>
                    </m:r>
                  </m:oMath>
                </a14:m>
                <a:r>
                  <a:rPr kumimoji="1" lang="zh-CN" altLang="en-US" sz="2800" b="1" dirty="0" smtClean="0">
                    <a:latin typeface="仿宋_GB2312" pitchFamily="49" charset="-122"/>
                    <a:ea typeface="仿宋_GB2312" pitchFamily="49" charset="-122"/>
                    <a:cs typeface="Times New Roman" pitchFamily="18" charset="0"/>
                  </a:rPr>
                  <a:t>倍</a:t>
                </a:r>
                <a:r>
                  <a:rPr kumimoji="1" lang="zh-CN" altLang="en-US" sz="2800" b="1" dirty="0">
                    <a:latin typeface="仿宋_GB2312" pitchFamily="49" charset="-122"/>
                    <a:ea typeface="仿宋_GB2312" pitchFamily="49" charset="-122"/>
                    <a:cs typeface="Times New Roman" pitchFamily="18" charset="0"/>
                  </a:rPr>
                  <a:t>，电流为直接起动</a:t>
                </a:r>
                <a:r>
                  <a:rPr kumimoji="1" lang="zh-CN" altLang="en-US" sz="2800" b="1" dirty="0" smtClean="0">
                    <a:latin typeface="仿宋_GB2312" pitchFamily="49" charset="-122"/>
                    <a:ea typeface="仿宋_GB2312" pitchFamily="49" charset="-122"/>
                    <a:cs typeface="Times New Roman" pitchFamily="18" charset="0"/>
                  </a:rPr>
                  <a:t>的</a:t>
                </a:r>
                <a:r>
                  <a:rPr kumimoji="1" lang="en-US" altLang="zh-CN" sz="2800" b="1" dirty="0" smtClean="0">
                    <a:latin typeface="仿宋_GB2312" pitchFamily="49" charset="-122"/>
                    <a:ea typeface="仿宋_GB2312" pitchFamily="49" charset="-122"/>
                    <a:cs typeface="Times New Roman" pitchFamily="18" charset="0"/>
                  </a:rPr>
                  <a:t>1/3</a:t>
                </a:r>
                <a:r>
                  <a:rPr kumimoji="1" lang="zh-CN" altLang="en-US" sz="2800" b="1" dirty="0" smtClean="0">
                    <a:latin typeface="仿宋_GB2312" pitchFamily="49" charset="-122"/>
                    <a:ea typeface="仿宋_GB2312" pitchFamily="49" charset="-122"/>
                    <a:cs typeface="Times New Roman" pitchFamily="18" charset="0"/>
                  </a:rPr>
                  <a:t>倍</a:t>
                </a:r>
                <a:r>
                  <a:rPr kumimoji="1" lang="zh-CN" altLang="en-US" sz="2800" b="1" dirty="0">
                    <a:latin typeface="仿宋_GB2312" pitchFamily="49" charset="-122"/>
                    <a:ea typeface="仿宋_GB2312" pitchFamily="49" charset="-122"/>
                    <a:cs typeface="Times New Roman" pitchFamily="18" charset="0"/>
                  </a:rPr>
                  <a:t>。启动转矩为直接启动</a:t>
                </a:r>
                <a:r>
                  <a:rPr kumimoji="1" lang="zh-CN" altLang="en-US" sz="2800" b="1" dirty="0" smtClean="0">
                    <a:latin typeface="仿宋_GB2312" pitchFamily="49" charset="-122"/>
                    <a:ea typeface="仿宋_GB2312" pitchFamily="49" charset="-122"/>
                    <a:cs typeface="Times New Roman" pitchFamily="18" charset="0"/>
                  </a:rPr>
                  <a:t>的</a:t>
                </a:r>
                <a:r>
                  <a:rPr kumimoji="1" lang="en-US" altLang="zh-CN" sz="2800" b="1" dirty="0" smtClean="0">
                    <a:latin typeface="仿宋_GB2312" pitchFamily="49" charset="-122"/>
                    <a:ea typeface="仿宋_GB2312" pitchFamily="49" charset="-122"/>
                    <a:cs typeface="Times New Roman" pitchFamily="18" charset="0"/>
                  </a:rPr>
                  <a:t>1/3</a:t>
                </a:r>
                <a:r>
                  <a:rPr kumimoji="1" lang="zh-CN" altLang="en-US" sz="2800" b="1" dirty="0" smtClean="0">
                    <a:latin typeface="仿宋_GB2312" pitchFamily="49" charset="-122"/>
                    <a:ea typeface="仿宋_GB2312" pitchFamily="49" charset="-122"/>
                    <a:cs typeface="Times New Roman" pitchFamily="18" charset="0"/>
                  </a:rPr>
                  <a:t>倍</a:t>
                </a:r>
                <a:r>
                  <a:rPr kumimoji="1" lang="zh-CN" altLang="en-US" sz="2800" b="1" dirty="0">
                    <a:latin typeface="仿宋_GB2312" pitchFamily="49" charset="-122"/>
                    <a:ea typeface="仿宋_GB2312" pitchFamily="49" charset="-122"/>
                    <a:cs typeface="Times New Roman" pitchFamily="18" charset="0"/>
                  </a:rPr>
                  <a:t>。由此可见，这种方法适用于空载或者是轻载启动</a:t>
                </a:r>
                <a:r>
                  <a:rPr kumimoji="1" lang="zh-CN" altLang="en-US" sz="2800" b="1" dirty="0" smtClean="0">
                    <a:latin typeface="仿宋_GB2312" pitchFamily="49" charset="-122"/>
                    <a:ea typeface="仿宋_GB2312" pitchFamily="49" charset="-122"/>
                    <a:cs typeface="Times New Roman" pitchFamily="18" charset="0"/>
                  </a:rPr>
                  <a:t>。</a:t>
                </a:r>
                <a:endParaRPr kumimoji="1" lang="zh-CN" altLang="en-US" dirty="0">
                  <a:ea typeface="仿宋_GB2312" pitchFamily="49" charset="-122"/>
                  <a:cs typeface="Times New Roman" pitchFamily="18" charset="0"/>
                </a:endParaRPr>
              </a:p>
            </p:txBody>
          </p:sp>
        </mc:Choice>
        <mc:Fallback xmlns="">
          <p:sp>
            <p:nvSpPr>
              <p:cNvPr id="10" name="Text Box 4"/>
              <p:cNvSpPr>
                <a:spLocks noRot="1" noChangeAspect="1" noMove="1" noResize="1" noEditPoints="1" noAdjustHandles="1" noChangeArrowheads="1" noChangeShapeType="1" noTextEdit="1"/>
              </p:cNvSpPr>
              <p:nvPr/>
            </p:nvSpPr>
            <p:spPr bwMode="auto">
              <a:xfrm>
                <a:off x="5672936" y="1734696"/>
                <a:ext cx="3243044" cy="4320480"/>
              </a:xfrm>
              <a:prstGeom prst="rect">
                <a:avLst/>
              </a:prstGeom>
              <a:blipFill>
                <a:blip r:embed="rId7"/>
                <a:stretch>
                  <a:fillRect l="-3346" t="-1120" r="-2416"/>
                </a:stretch>
              </a:blipFill>
              <a:ln w="38100">
                <a:solidFill>
                  <a:srgbClr val="CC3300"/>
                </a:solidFill>
                <a:miter lim="800000"/>
                <a:headEnd/>
                <a:tailEnd/>
              </a:ln>
              <a:extLst>
                <a:ext uri="{909E8E84-426E-40DD-AFC4-6F175D3DCCD1}">
                  <a14:hiddenFill xmlns:a14="http://schemas.microsoft.com/office/drawing/2010/main">
                    <a:solidFill>
                      <a:srgbClr val="FFFFFF"/>
                    </a:solidFill>
                  </a14:hiddenFill>
                </a:ext>
              </a:extLst>
            </p:spPr>
            <p:txBody>
              <a:bodyPr/>
              <a:lstStyle/>
              <a:p>
                <a:r>
                  <a:rPr lang="zh-CN" altLang="en-US">
                    <a:noFill/>
                  </a:rPr>
                  <a:t> </a:t>
                </a:r>
              </a:p>
            </p:txBody>
          </p:sp>
        </mc:Fallback>
      </mc:AlternateContent>
      <mc:AlternateContent xmlns:mc="http://schemas.openxmlformats.org/markup-compatibility/2006" xmlns:p14="http://schemas.microsoft.com/office/powerpoint/2010/main">
        <mc:Choice Requires="p14">
          <p:contentPart p14:bwMode="auto" r:id="rId8">
            <p14:nvContentPartPr>
              <p14:cNvPr id="2" name="墨迹 1"/>
              <p14:cNvContentPartPr/>
              <p14:nvPr/>
            </p14:nvContentPartPr>
            <p14:xfrm>
              <a:off x="2260440" y="2825640"/>
              <a:ext cx="191160" cy="1524600"/>
            </p14:xfrm>
          </p:contentPart>
        </mc:Choice>
        <mc:Fallback xmlns="">
          <p:pic>
            <p:nvPicPr>
              <p:cNvPr id="2" name="墨迹 1"/>
              <p:cNvPicPr/>
              <p:nvPr/>
            </p:nvPicPr>
            <p:blipFill>
              <a:blip r:embed="rId9"/>
              <a:stretch>
                <a:fillRect/>
              </a:stretch>
            </p:blipFill>
            <p:spPr>
              <a:xfrm>
                <a:off x="2251080" y="2816280"/>
                <a:ext cx="209880" cy="1543320"/>
              </a:xfrm>
              <a:prstGeom prst="rect">
                <a:avLst/>
              </a:prstGeom>
            </p:spPr>
          </p:pic>
        </mc:Fallback>
      </mc:AlternateContent>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绘图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965377" y="2780928"/>
            <a:ext cx="3744416" cy="3870633"/>
          </a:xfrm>
          <a:prstGeom prst="rect">
            <a:avLst/>
          </a:prstGeom>
          <a:noFill/>
        </p:spPr>
      </p:pic>
      <p:sp>
        <p:nvSpPr>
          <p:cNvPr id="35844" name="Rectangle 17"/>
          <p:cNvSpPr>
            <a:spLocks noChangeArrowheads="1"/>
          </p:cNvSpPr>
          <p:nvPr/>
        </p:nvSpPr>
        <p:spPr bwMode="auto">
          <a:xfrm>
            <a:off x="539552" y="1268760"/>
            <a:ext cx="34258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en-US" altLang="zh-CN" sz="2800" b="1" dirty="0" smtClean="0">
                <a:latin typeface="仿宋_GB2312" pitchFamily="49" charset="-122"/>
                <a:ea typeface="仿宋_GB2312" pitchFamily="49" charset="-122"/>
              </a:rPr>
              <a:t>(3) </a:t>
            </a:r>
            <a:r>
              <a:rPr lang="zh-CN" altLang="en-US" sz="2800" b="1" dirty="0" smtClean="0">
                <a:latin typeface="仿宋_GB2312" pitchFamily="49" charset="-122"/>
                <a:ea typeface="仿宋_GB2312" pitchFamily="49" charset="-122"/>
              </a:rPr>
              <a:t>自</a:t>
            </a:r>
            <a:r>
              <a:rPr lang="zh-CN" altLang="en-US" sz="2800" b="1" dirty="0">
                <a:latin typeface="仿宋_GB2312" pitchFamily="49" charset="-122"/>
                <a:ea typeface="仿宋_GB2312" pitchFamily="49" charset="-122"/>
              </a:rPr>
              <a:t>耦降压启动</a:t>
            </a:r>
            <a:r>
              <a:rPr lang="zh-CN" altLang="en-US" sz="1800" dirty="0"/>
              <a:t> </a:t>
            </a:r>
          </a:p>
        </p:txBody>
      </p:sp>
      <p:sp>
        <p:nvSpPr>
          <p:cNvPr id="35845" name="Rectangle 18"/>
          <p:cNvSpPr>
            <a:spLocks noChangeArrowheads="1"/>
          </p:cNvSpPr>
          <p:nvPr/>
        </p:nvSpPr>
        <p:spPr bwMode="auto">
          <a:xfrm>
            <a:off x="395536" y="1803113"/>
            <a:ext cx="804227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zh-CN" altLang="en-US" sz="2800" b="1" dirty="0">
                <a:latin typeface="仿宋_GB2312" pitchFamily="49" charset="-122"/>
                <a:ea typeface="仿宋_GB2312" pitchFamily="49" charset="-122"/>
                <a:cs typeface="Times New Roman" pitchFamily="18" charset="0"/>
              </a:rPr>
              <a:t>自耦降压启动能减少启动电流也能减少启动转矩。</a:t>
            </a:r>
          </a:p>
          <a:p>
            <a:pPr eaLnBrk="1" hangingPunct="1">
              <a:spcBef>
                <a:spcPct val="0"/>
              </a:spcBef>
              <a:buFontTx/>
              <a:buNone/>
            </a:pPr>
            <a:r>
              <a:rPr kumimoji="1" lang="zh-CN" altLang="en-US" sz="2800" b="1" dirty="0">
                <a:solidFill>
                  <a:srgbClr val="FF0000"/>
                </a:solidFill>
                <a:latin typeface="仿宋_GB2312" pitchFamily="49" charset="-122"/>
                <a:ea typeface="仿宋_GB2312" pitchFamily="49" charset="-122"/>
                <a:cs typeface="Times New Roman" pitchFamily="18" charset="0"/>
              </a:rPr>
              <a:t>自耦变压器有抽头，能得到不同的变压值输出</a:t>
            </a:r>
            <a:r>
              <a:rPr kumimoji="1" lang="zh-CN" altLang="en-US" sz="2800" b="1" dirty="0">
                <a:latin typeface="仿宋_GB2312" pitchFamily="49" charset="-122"/>
                <a:ea typeface="仿宋_GB2312" pitchFamily="49" charset="-122"/>
                <a:cs typeface="Times New Roman" pitchFamily="18" charset="0"/>
              </a:rPr>
              <a:t>，</a:t>
            </a:r>
          </a:p>
          <a:p>
            <a:pPr eaLnBrk="1" hangingPunct="1">
              <a:spcBef>
                <a:spcPct val="0"/>
              </a:spcBef>
              <a:buFontTx/>
              <a:buNone/>
            </a:pPr>
            <a:r>
              <a:rPr kumimoji="1" lang="zh-CN" altLang="en-US" sz="2800" b="1" dirty="0">
                <a:latin typeface="仿宋_GB2312" pitchFamily="49" charset="-122"/>
                <a:ea typeface="仿宋_GB2312" pitchFamily="49" charset="-122"/>
                <a:cs typeface="Times New Roman" pitchFamily="18" charset="0"/>
              </a:rPr>
              <a:t>可以根据需要来选用。</a:t>
            </a:r>
          </a:p>
        </p:txBody>
      </p:sp>
      <p:sp>
        <p:nvSpPr>
          <p:cNvPr id="16" name="Rectangle 5"/>
          <p:cNvSpPr>
            <a:spLocks noChangeArrowheads="1"/>
          </p:cNvSpPr>
          <p:nvPr/>
        </p:nvSpPr>
        <p:spPr bwMode="auto">
          <a:xfrm>
            <a:off x="1331640" y="5589240"/>
            <a:ext cx="23050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1800" b="1" dirty="0"/>
              <a:t>自耦降压启动电路图 </a:t>
            </a:r>
          </a:p>
        </p:txBody>
      </p:sp>
      <p:sp>
        <p:nvSpPr>
          <p:cNvPr id="18"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4"/>
          <p:cNvSpPr>
            <a:spLocks noChangeArrowheads="1"/>
          </p:cNvSpPr>
          <p:nvPr/>
        </p:nvSpPr>
        <p:spPr bwMode="auto">
          <a:xfrm>
            <a:off x="328613" y="1038224"/>
            <a:ext cx="43116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en-US" altLang="zh-CN" sz="2800" b="1" dirty="0" smtClean="0">
                <a:latin typeface="仿宋_GB2312" pitchFamily="49" charset="-122"/>
                <a:ea typeface="仿宋_GB2312" pitchFamily="49" charset="-122"/>
              </a:rPr>
              <a:t>(4) </a:t>
            </a:r>
            <a:r>
              <a:rPr lang="zh-CN" altLang="en-US" sz="2800" b="1" dirty="0" smtClean="0">
                <a:latin typeface="仿宋_GB2312" pitchFamily="49" charset="-122"/>
                <a:ea typeface="仿宋_GB2312" pitchFamily="49" charset="-122"/>
              </a:rPr>
              <a:t>串</a:t>
            </a:r>
            <a:r>
              <a:rPr lang="zh-CN" altLang="en-US" sz="2800" b="1" dirty="0">
                <a:latin typeface="仿宋_GB2312" pitchFamily="49" charset="-122"/>
                <a:ea typeface="仿宋_GB2312" pitchFamily="49" charset="-122"/>
              </a:rPr>
              <a:t>电阻启动</a:t>
            </a:r>
            <a:r>
              <a:rPr lang="zh-CN" altLang="en-US" sz="1800" dirty="0"/>
              <a:t> </a:t>
            </a:r>
          </a:p>
        </p:txBody>
      </p:sp>
      <p:sp>
        <p:nvSpPr>
          <p:cNvPr id="37892" name="Rectangle 12"/>
          <p:cNvSpPr>
            <a:spLocks noChangeArrowheads="1"/>
          </p:cNvSpPr>
          <p:nvPr/>
        </p:nvSpPr>
        <p:spPr bwMode="auto">
          <a:xfrm>
            <a:off x="0" y="3205163"/>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pic>
        <p:nvPicPr>
          <p:cNvPr id="37893" name="Picture 13" descr="绘图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613" y="2420080"/>
            <a:ext cx="5021838" cy="2046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4" name="Rectangle 14"/>
          <p:cNvSpPr>
            <a:spLocks noChangeArrowheads="1"/>
          </p:cNvSpPr>
          <p:nvPr/>
        </p:nvSpPr>
        <p:spPr bwMode="auto">
          <a:xfrm>
            <a:off x="324258" y="5360923"/>
            <a:ext cx="76850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zh-CN" altLang="en-US" sz="2800" b="1" dirty="0">
                <a:latin typeface="仿宋_GB2312" pitchFamily="49" charset="-122"/>
                <a:ea typeface="仿宋_GB2312" pitchFamily="49" charset="-122"/>
                <a:cs typeface="Times New Roman" pitchFamily="18" charset="0"/>
              </a:rPr>
              <a:t>由于串入电阻之后，启动转矩增大。</a:t>
            </a:r>
          </a:p>
          <a:p>
            <a:pPr eaLnBrk="1" hangingPunct="1">
              <a:spcBef>
                <a:spcPct val="0"/>
              </a:spcBef>
              <a:buFontTx/>
              <a:buNone/>
            </a:pPr>
            <a:r>
              <a:rPr kumimoji="1" lang="zh-CN" altLang="en-US" sz="2800" b="1" dirty="0">
                <a:latin typeface="仿宋_GB2312" pitchFamily="49" charset="-122"/>
                <a:ea typeface="仿宋_GB2312" pitchFamily="49" charset="-122"/>
                <a:cs typeface="Times New Roman" pitchFamily="18" charset="0"/>
              </a:rPr>
              <a:t>这种方法通常用于启动转矩较大的生产机械上。</a:t>
            </a:r>
          </a:p>
        </p:txBody>
      </p:sp>
      <p:pic>
        <p:nvPicPr>
          <p:cNvPr id="37895" name="Picture 5" descr="绘图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3696" y="1844824"/>
            <a:ext cx="2812977" cy="3126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pic>
        <p:nvPicPr>
          <p:cNvPr id="9" name="图片 8"/>
          <p:cNvPicPr>
            <a:picLocks noChangeAspect="1"/>
          </p:cNvPicPr>
          <p:nvPr/>
        </p:nvPicPr>
        <p:blipFill>
          <a:blip r:embed="rId4"/>
          <a:stretch>
            <a:fillRect/>
          </a:stretch>
        </p:blipFill>
        <p:spPr>
          <a:xfrm>
            <a:off x="7163302" y="5065547"/>
            <a:ext cx="1788135" cy="710517"/>
          </a:xfrm>
          <a:prstGeom prst="rect">
            <a:avLst/>
          </a:prstGeom>
          <a:ln>
            <a:solidFill>
              <a:srgbClr val="FF0000"/>
            </a:solidFill>
          </a:ln>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5" name="组合 2"/>
          <p:cNvGrpSpPr>
            <a:grpSpLocks/>
          </p:cNvGrpSpPr>
          <p:nvPr/>
        </p:nvGrpSpPr>
        <p:grpSpPr bwMode="auto">
          <a:xfrm>
            <a:off x="211475" y="1124744"/>
            <a:ext cx="8568952" cy="2985963"/>
            <a:chOff x="0" y="479425"/>
            <a:chExt cx="8732838" cy="3016250"/>
          </a:xfrm>
        </p:grpSpPr>
        <p:grpSp>
          <p:nvGrpSpPr>
            <p:cNvPr id="38916" name="Group 10"/>
            <p:cNvGrpSpPr>
              <a:grpSpLocks/>
            </p:cNvGrpSpPr>
            <p:nvPr/>
          </p:nvGrpSpPr>
          <p:grpSpPr bwMode="auto">
            <a:xfrm>
              <a:off x="0" y="479425"/>
              <a:ext cx="8732838" cy="3016250"/>
              <a:chOff x="0" y="302"/>
              <a:chExt cx="5501" cy="1900"/>
            </a:xfrm>
          </p:grpSpPr>
          <p:sp>
            <p:nvSpPr>
              <p:cNvPr id="38919" name="Rectangle 25"/>
              <p:cNvSpPr>
                <a:spLocks noChangeArrowheads="1"/>
              </p:cNvSpPr>
              <p:nvPr/>
            </p:nvSpPr>
            <p:spPr bwMode="auto">
              <a:xfrm>
                <a:off x="0" y="1834"/>
                <a:ext cx="207"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38920" name="Rectangle 27"/>
              <p:cNvSpPr>
                <a:spLocks noChangeArrowheads="1"/>
              </p:cNvSpPr>
              <p:nvPr/>
            </p:nvSpPr>
            <p:spPr bwMode="auto">
              <a:xfrm>
                <a:off x="0" y="1834"/>
                <a:ext cx="207"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38921" name="Rectangle 29"/>
              <p:cNvSpPr>
                <a:spLocks noChangeArrowheads="1"/>
              </p:cNvSpPr>
              <p:nvPr/>
            </p:nvSpPr>
            <p:spPr bwMode="auto">
              <a:xfrm>
                <a:off x="0" y="1834"/>
                <a:ext cx="207"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38922" name="Rectangle 35"/>
              <p:cNvSpPr>
                <a:spLocks noChangeArrowheads="1"/>
              </p:cNvSpPr>
              <p:nvPr/>
            </p:nvSpPr>
            <p:spPr bwMode="auto">
              <a:xfrm>
                <a:off x="0" y="1834"/>
                <a:ext cx="207"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pic>
            <p:nvPicPr>
              <p:cNvPr id="38923" name="Picture 47" descr="例2-3（1）"/>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 b="43940"/>
              <a:stretch/>
            </p:blipFill>
            <p:spPr bwMode="auto">
              <a:xfrm>
                <a:off x="295" y="302"/>
                <a:ext cx="5206" cy="1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8917" name="矩形 1"/>
            <p:cNvSpPr>
              <a:spLocks noChangeArrowheads="1"/>
            </p:cNvSpPr>
            <p:nvPr/>
          </p:nvSpPr>
          <p:spPr bwMode="auto">
            <a:xfrm>
              <a:off x="2483768" y="2708920"/>
              <a:ext cx="1152128" cy="648072"/>
            </a:xfrm>
            <a:prstGeom prst="rect">
              <a:avLst/>
            </a:prstGeom>
            <a:solidFill>
              <a:schemeClr val="bg2"/>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lvl1pPr marL="342900" indent="-342900">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grpSp>
      <p:sp>
        <p:nvSpPr>
          <p:cNvPr id="13"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pic>
        <p:nvPicPr>
          <p:cNvPr id="2" name="图片 1"/>
          <p:cNvPicPr>
            <a:picLocks noChangeAspect="1"/>
          </p:cNvPicPr>
          <p:nvPr/>
        </p:nvPicPr>
        <p:blipFill rotWithShape="1">
          <a:blip r:embed="rId3"/>
          <a:srcRect t="57855"/>
          <a:stretch/>
        </p:blipFill>
        <p:spPr>
          <a:xfrm>
            <a:off x="441760" y="3429000"/>
            <a:ext cx="8108383" cy="1677793"/>
          </a:xfrm>
          <a:prstGeom prst="rect">
            <a:avLst/>
          </a:prstGeom>
        </p:spPr>
      </p:pic>
      <p:pic>
        <p:nvPicPr>
          <p:cNvPr id="3" name="图片 2"/>
          <p:cNvPicPr>
            <a:picLocks noChangeAspect="1"/>
          </p:cNvPicPr>
          <p:nvPr/>
        </p:nvPicPr>
        <p:blipFill>
          <a:blip r:embed="rId4"/>
          <a:stretch>
            <a:fillRect/>
          </a:stretch>
        </p:blipFill>
        <p:spPr>
          <a:xfrm>
            <a:off x="611560" y="5107154"/>
            <a:ext cx="7151228" cy="127417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5"/>
          <p:cNvSpPr>
            <a:spLocks noChangeArrowheads="1"/>
          </p:cNvSpPr>
          <p:nvPr/>
        </p:nvSpPr>
        <p:spPr bwMode="auto">
          <a:xfrm>
            <a:off x="0" y="2911475"/>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39940" name="Rectangle 27"/>
          <p:cNvSpPr>
            <a:spLocks noChangeArrowheads="1"/>
          </p:cNvSpPr>
          <p:nvPr/>
        </p:nvSpPr>
        <p:spPr bwMode="auto">
          <a:xfrm>
            <a:off x="0" y="2911475"/>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39941" name="Rectangle 29"/>
          <p:cNvSpPr>
            <a:spLocks noChangeArrowheads="1"/>
          </p:cNvSpPr>
          <p:nvPr/>
        </p:nvSpPr>
        <p:spPr bwMode="auto">
          <a:xfrm>
            <a:off x="0" y="2911475"/>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39942" name="Rectangle 35"/>
          <p:cNvSpPr>
            <a:spLocks noChangeArrowheads="1"/>
          </p:cNvSpPr>
          <p:nvPr/>
        </p:nvSpPr>
        <p:spPr bwMode="auto">
          <a:xfrm>
            <a:off x="0" y="2911475"/>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pic>
        <p:nvPicPr>
          <p:cNvPr id="39943" name="Picture 7" descr="例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985" y="1412776"/>
            <a:ext cx="8754115"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pic>
        <p:nvPicPr>
          <p:cNvPr id="9" name="图片 8"/>
          <p:cNvPicPr>
            <a:picLocks noChangeAspect="1"/>
          </p:cNvPicPr>
          <p:nvPr/>
        </p:nvPicPr>
        <p:blipFill>
          <a:blip r:embed="rId4"/>
          <a:stretch>
            <a:fillRect/>
          </a:stretch>
        </p:blipFill>
        <p:spPr>
          <a:xfrm>
            <a:off x="6300192" y="3573016"/>
            <a:ext cx="2084032" cy="828092"/>
          </a:xfrm>
          <a:prstGeom prst="rect">
            <a:avLst/>
          </a:prstGeom>
          <a:ln>
            <a:solidFill>
              <a:srgbClr val="FF0000"/>
            </a:solidFill>
          </a:ln>
        </p:spPr>
      </p:pic>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5"/>
          <p:cNvSpPr>
            <a:spLocks noChangeArrowheads="1"/>
          </p:cNvSpPr>
          <p:nvPr/>
        </p:nvSpPr>
        <p:spPr bwMode="auto">
          <a:xfrm>
            <a:off x="0" y="2911475"/>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40964" name="Rectangle 27"/>
          <p:cNvSpPr>
            <a:spLocks noChangeArrowheads="1"/>
          </p:cNvSpPr>
          <p:nvPr/>
        </p:nvSpPr>
        <p:spPr bwMode="auto">
          <a:xfrm>
            <a:off x="0" y="2911475"/>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40965" name="Rectangle 29"/>
          <p:cNvSpPr>
            <a:spLocks noChangeArrowheads="1"/>
          </p:cNvSpPr>
          <p:nvPr/>
        </p:nvSpPr>
        <p:spPr bwMode="auto">
          <a:xfrm>
            <a:off x="0" y="2911475"/>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40966" name="Rectangle 35"/>
          <p:cNvSpPr>
            <a:spLocks noChangeArrowheads="1"/>
          </p:cNvSpPr>
          <p:nvPr/>
        </p:nvSpPr>
        <p:spPr bwMode="auto">
          <a:xfrm>
            <a:off x="0" y="2911475"/>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pic>
        <p:nvPicPr>
          <p:cNvPr id="40967" name="Picture 7" descr="例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412776"/>
            <a:ext cx="8588344" cy="3346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pic>
        <p:nvPicPr>
          <p:cNvPr id="2" name="图片 1"/>
          <p:cNvPicPr>
            <a:picLocks noChangeAspect="1"/>
          </p:cNvPicPr>
          <p:nvPr/>
        </p:nvPicPr>
        <p:blipFill>
          <a:blip r:embed="rId3"/>
          <a:stretch>
            <a:fillRect/>
          </a:stretch>
        </p:blipFill>
        <p:spPr>
          <a:xfrm>
            <a:off x="5868144" y="4581128"/>
            <a:ext cx="2016224" cy="2081793"/>
          </a:xfrm>
          <a:prstGeom prst="rect">
            <a:avLst/>
          </a:prstGeom>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3"/>
          <p:cNvSpPr>
            <a:spLocks noGrp="1"/>
          </p:cNvSpPr>
          <p:nvPr>
            <p:ph type="sldNum" sz="quarter" idx="4294967295"/>
          </p:nvPr>
        </p:nvSpPr>
        <p:spPr>
          <a:xfrm>
            <a:off x="8551751" y="6225402"/>
            <a:ext cx="251048"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fld id="{56DFE49D-0D2E-446A-B2A2-B6201F5A7599}" type="slidenum">
              <a:rPr lang="en-US" altLang="zh-CN" sz="1400"/>
              <a:pPr>
                <a:spcBef>
                  <a:spcPct val="0"/>
                </a:spcBef>
                <a:buFontTx/>
                <a:buNone/>
              </a:pPr>
              <a:t>4</a:t>
            </a:fld>
            <a:endParaRPr lang="en-US" altLang="zh-CN" sz="1400" dirty="0"/>
          </a:p>
        </p:txBody>
      </p:sp>
      <p:sp>
        <p:nvSpPr>
          <p:cNvPr id="4099" name="Rectangle 4"/>
          <p:cNvSpPr>
            <a:spLocks noChangeArrowheads="1"/>
          </p:cNvSpPr>
          <p:nvPr/>
        </p:nvSpPr>
        <p:spPr bwMode="auto">
          <a:xfrm>
            <a:off x="468313" y="1484313"/>
            <a:ext cx="8208962" cy="350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50000"/>
              </a:spcBef>
              <a:buFontTx/>
              <a:buNone/>
            </a:pPr>
            <a:r>
              <a:rPr lang="en-US" altLang="zh-CN" sz="2800" b="1">
                <a:ea typeface="仿宋_GB2312" pitchFamily="49" charset="-122"/>
                <a:cs typeface="Times New Roman" pitchFamily="18" charset="0"/>
              </a:rPr>
              <a:t>      </a:t>
            </a:r>
            <a:r>
              <a:rPr lang="zh-CN" altLang="en-US" sz="2800" b="1">
                <a:ea typeface="仿宋_GB2312" pitchFamily="49" charset="-122"/>
                <a:cs typeface="Times New Roman" pitchFamily="18" charset="0"/>
              </a:rPr>
              <a:t>异步电动机是基于气隙旋转磁场与转子绕组感应电流相互作用产生电磁转矩而实现能量转换的一种交流电机。</a:t>
            </a:r>
          </a:p>
          <a:p>
            <a:pPr>
              <a:spcBef>
                <a:spcPct val="50000"/>
              </a:spcBef>
              <a:buFontTx/>
              <a:buNone/>
            </a:pPr>
            <a:r>
              <a:rPr lang="zh-CN" altLang="en-US" sz="2800" b="1">
                <a:ea typeface="仿宋_GB2312" pitchFamily="49" charset="-122"/>
                <a:cs typeface="Times New Roman" pitchFamily="18" charset="0"/>
              </a:rPr>
              <a:t>　　异步电动机一般为系列产品，品种规格繁多，其在所有的电动机中应用最为广泛，需量最大；</a:t>
            </a:r>
          </a:p>
          <a:p>
            <a:pPr>
              <a:spcBef>
                <a:spcPct val="50000"/>
              </a:spcBef>
              <a:buFontTx/>
              <a:buNone/>
            </a:pPr>
            <a:r>
              <a:rPr lang="zh-CN" altLang="en-US" sz="2800" b="1">
                <a:ea typeface="仿宋_GB2312" pitchFamily="49" charset="-122"/>
                <a:cs typeface="Times New Roman" pitchFamily="18" charset="0"/>
              </a:rPr>
              <a:t>　　目前，在电力传动中大约有</a:t>
            </a:r>
            <a:r>
              <a:rPr lang="en-US" altLang="zh-CN" sz="2800" b="1">
                <a:ea typeface="仿宋_GB2312" pitchFamily="49" charset="-122"/>
                <a:cs typeface="Times New Roman" pitchFamily="18" charset="0"/>
              </a:rPr>
              <a:t>90%</a:t>
            </a:r>
            <a:r>
              <a:rPr lang="zh-CN" altLang="en-US" sz="2800" b="1">
                <a:ea typeface="仿宋_GB2312" pitchFamily="49" charset="-122"/>
                <a:cs typeface="Times New Roman" pitchFamily="18" charset="0"/>
              </a:rPr>
              <a:t>的机械使用交流异步电动机。</a:t>
            </a:r>
          </a:p>
        </p:txBody>
      </p:sp>
      <p:sp>
        <p:nvSpPr>
          <p:cNvPr id="2" name="矩形 1"/>
          <p:cNvSpPr/>
          <p:nvPr/>
        </p:nvSpPr>
        <p:spPr>
          <a:xfrm>
            <a:off x="251520" y="332656"/>
            <a:ext cx="7272808" cy="584775"/>
          </a:xfrm>
          <a:prstGeom prst="rect">
            <a:avLst/>
          </a:prstGeom>
        </p:spPr>
        <p:txBody>
          <a:bodyPr wrap="square">
            <a:spAutoFit/>
          </a:bodyPr>
          <a:lstStyle/>
          <a:p>
            <a:r>
              <a:rPr kumimoji="1" lang="en-US" altLang="zh-CN" b="1" dirty="0">
                <a:latin typeface="宋体" charset="-122"/>
              </a:rPr>
              <a:t> 1. </a:t>
            </a:r>
            <a:r>
              <a:rPr kumimoji="1" lang="zh-CN" altLang="en-US" b="1" dirty="0">
                <a:latin typeface="宋体" charset="-122"/>
              </a:rPr>
              <a:t>三相异步电机结构及工作原理</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1880" y="4660525"/>
            <a:ext cx="3205336" cy="1803002"/>
          </a:xfrm>
          <a:prstGeom prst="rect">
            <a:avLst/>
          </a:prstGeom>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表 3"/>
          <p:cNvGraphicFramePr/>
          <p:nvPr>
            <p:extLst>
              <p:ext uri="{D42A27DB-BD31-4B8C-83A1-F6EECF244321}">
                <p14:modId xmlns:p14="http://schemas.microsoft.com/office/powerpoint/2010/main" val="1473869069"/>
              </p:ext>
            </p:extLst>
          </p:nvPr>
        </p:nvGraphicFramePr>
        <p:xfrm>
          <a:off x="3887540" y="868790"/>
          <a:ext cx="5040560" cy="2808312"/>
        </p:xfrm>
        <a:graphic>
          <a:graphicData uri="http://schemas.openxmlformats.org/drawingml/2006/chart">
            <c:chart xmlns:c="http://schemas.openxmlformats.org/drawingml/2006/chart" xmlns:r="http://schemas.openxmlformats.org/officeDocument/2006/relationships" r:id="rId4"/>
          </a:graphicData>
        </a:graphic>
      </p:graphicFrame>
      <p:pic>
        <p:nvPicPr>
          <p:cNvPr id="7" name="kk 2020-09-22 15-11-55~10.mp4">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extLst>
              <a:ext uri="{28A0092B-C50C-407E-A947-70E740481C1C}">
                <a14:useLocalDpi xmlns:a14="http://schemas.microsoft.com/office/drawing/2010/main" val="0"/>
              </a:ext>
            </a:extLst>
          </a:blip>
          <a:srcRect/>
          <a:stretch>
            <a:fillRect/>
          </a:stretch>
        </p:blipFill>
        <p:spPr bwMode="auto">
          <a:xfrm>
            <a:off x="3779912" y="3645023"/>
            <a:ext cx="5040560" cy="30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sp>
        <p:nvSpPr>
          <p:cNvPr id="2" name="文本框 1"/>
          <p:cNvSpPr txBox="1"/>
          <p:nvPr/>
        </p:nvSpPr>
        <p:spPr>
          <a:xfrm>
            <a:off x="395536" y="1844824"/>
            <a:ext cx="2738268" cy="4524315"/>
          </a:xfrm>
          <a:prstGeom prst="rect">
            <a:avLst/>
          </a:prstGeom>
          <a:noFill/>
        </p:spPr>
        <p:txBody>
          <a:bodyPr wrap="square" rtlCol="0">
            <a:spAutoFit/>
          </a:bodyPr>
          <a:lstStyle/>
          <a:p>
            <a:pPr marL="342900" indent="-342900">
              <a:lnSpc>
                <a:spcPct val="150000"/>
              </a:lnSpc>
              <a:buClr>
                <a:srgbClr val="0000FF"/>
              </a:buClr>
              <a:buFont typeface="Wingdings" panose="05000000000000000000" pitchFamily="2" charset="2"/>
              <a:buChar char="n"/>
            </a:pPr>
            <a:r>
              <a:rPr lang="zh-CN" altLang="en-US" sz="2400" dirty="0" smtClean="0"/>
              <a:t>工件或负载的变速运行；</a:t>
            </a:r>
            <a:endParaRPr lang="en-US" altLang="zh-CN" sz="2400" dirty="0" smtClean="0"/>
          </a:p>
          <a:p>
            <a:pPr marL="342900" indent="-342900">
              <a:lnSpc>
                <a:spcPct val="150000"/>
              </a:lnSpc>
              <a:buClr>
                <a:srgbClr val="0000FF"/>
              </a:buClr>
              <a:buFont typeface="Wingdings" panose="05000000000000000000" pitchFamily="2" charset="2"/>
              <a:buChar char="n"/>
            </a:pPr>
            <a:r>
              <a:rPr lang="zh-CN" altLang="en-US" sz="2400" dirty="0" smtClean="0"/>
              <a:t>液压系统的变频调速；</a:t>
            </a:r>
            <a:endParaRPr lang="en-US" altLang="zh-CN" sz="2400" dirty="0" smtClean="0"/>
          </a:p>
          <a:p>
            <a:pPr marL="342900" indent="-342900">
              <a:lnSpc>
                <a:spcPct val="150000"/>
              </a:lnSpc>
              <a:buClr>
                <a:srgbClr val="0000FF"/>
              </a:buClr>
              <a:buFont typeface="Wingdings" panose="05000000000000000000" pitchFamily="2" charset="2"/>
              <a:buChar char="n"/>
            </a:pPr>
            <a:r>
              <a:rPr lang="zh-CN" altLang="en-US" sz="2400" dirty="0" smtClean="0"/>
              <a:t>发电机变速运行实现最大能量捕获的应用</a:t>
            </a:r>
            <a:endParaRPr lang="en-US" altLang="zh-CN" sz="2400" dirty="0" smtClean="0"/>
          </a:p>
          <a:p>
            <a:pPr marL="342900" indent="-342900">
              <a:lnSpc>
                <a:spcPct val="150000"/>
              </a:lnSpc>
              <a:buClr>
                <a:srgbClr val="0000FF"/>
              </a:buClr>
              <a:buFont typeface="Wingdings" panose="05000000000000000000" pitchFamily="2" charset="2"/>
              <a:buChar char="n"/>
            </a:pPr>
            <a:r>
              <a:rPr lang="en-US" altLang="zh-CN" sz="2400" dirty="0" smtClean="0"/>
              <a:t>……</a:t>
            </a:r>
            <a:endParaRPr lang="zh-CN" altLang="en-US" sz="2400" dirty="0"/>
          </a:p>
        </p:txBody>
      </p:sp>
      <p:sp>
        <p:nvSpPr>
          <p:cNvPr id="8" name="矩形 7"/>
          <p:cNvSpPr/>
          <p:nvPr/>
        </p:nvSpPr>
        <p:spPr>
          <a:xfrm>
            <a:off x="245904" y="1104199"/>
            <a:ext cx="3467616" cy="584775"/>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三相</a:t>
            </a:r>
            <a:r>
              <a:rPr kumimoji="1" lang="zh-CN" altLang="en-US" b="1" dirty="0" smtClean="0">
                <a:latin typeface="微软雅黑" panose="020B0503020204020204" pitchFamily="34" charset="-122"/>
                <a:ea typeface="微软雅黑" panose="020B0503020204020204" pitchFamily="34" charset="-122"/>
              </a:rPr>
              <a:t>异步电机</a:t>
            </a:r>
            <a:r>
              <a:rPr kumimoji="1" lang="zh-CN" altLang="en-US" b="1" dirty="0">
                <a:latin typeface="微软雅黑" panose="020B0503020204020204" pitchFamily="34" charset="-122"/>
                <a:ea typeface="微软雅黑" panose="020B0503020204020204" pitchFamily="34" charset="-122"/>
              </a:rPr>
              <a:t>调速</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0991641"/>
      </p:ext>
    </p:extLst>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nodeType="clickPar">
                      <p:stCondLst>
                        <p:cond delay="0"/>
                      </p:stCondLst>
                      <p:childTnLst>
                        <p:par>
                          <p:cTn id="4" fill="hold" nodeType="withGroup">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txBox="1">
            <a:spLocks noChangeArrowheads="1"/>
          </p:cNvSpPr>
          <p:nvPr/>
        </p:nvSpPr>
        <p:spPr bwMode="auto">
          <a:xfrm>
            <a:off x="683568" y="1412776"/>
            <a:ext cx="8208912" cy="36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0" indent="0">
              <a:lnSpc>
                <a:spcPct val="150000"/>
              </a:lnSpc>
              <a:spcBef>
                <a:spcPct val="40000"/>
              </a:spcBef>
              <a:buFontTx/>
              <a:buNone/>
            </a:pPr>
            <a:r>
              <a:rPr lang="zh-CN" altLang="en-US" sz="2800" b="1" dirty="0" smtClean="0">
                <a:latin typeface="微软雅黑" panose="020B0503020204020204" pitchFamily="34" charset="-122"/>
                <a:ea typeface="微软雅黑" panose="020B0503020204020204" pitchFamily="34" charset="-122"/>
              </a:rPr>
              <a:t>三相异步电机调速方法分类：</a:t>
            </a:r>
            <a:endParaRPr lang="en-US" altLang="zh-CN" sz="2800" b="1" dirty="0">
              <a:latin typeface="微软雅黑" panose="020B0503020204020204" pitchFamily="34" charset="-122"/>
              <a:ea typeface="微软雅黑" panose="020B0503020204020204" pitchFamily="34" charset="-122"/>
            </a:endParaRPr>
          </a:p>
          <a:p>
            <a:pPr marL="0" indent="0">
              <a:lnSpc>
                <a:spcPct val="150000"/>
              </a:lnSpc>
              <a:spcBef>
                <a:spcPct val="40000"/>
              </a:spcBef>
              <a:buClr>
                <a:srgbClr val="FF0000"/>
              </a:buClr>
              <a:buNone/>
            </a:pPr>
            <a:r>
              <a:rPr lang="zh-CN" altLang="en-US" sz="2400" b="1" dirty="0" smtClean="0">
                <a:solidFill>
                  <a:srgbClr val="000000"/>
                </a:solidFill>
              </a:rPr>
              <a:t>（</a:t>
            </a:r>
            <a:r>
              <a:rPr lang="en-US" altLang="zh-CN" sz="2400" b="1" dirty="0" smtClean="0">
                <a:solidFill>
                  <a:srgbClr val="000000"/>
                </a:solidFill>
              </a:rPr>
              <a:t>1</a:t>
            </a:r>
            <a:r>
              <a:rPr lang="zh-CN" altLang="en-US" sz="2400" b="1" dirty="0" smtClean="0">
                <a:solidFill>
                  <a:srgbClr val="000000"/>
                </a:solidFill>
              </a:rPr>
              <a:t>）基于</a:t>
            </a:r>
            <a:r>
              <a:rPr lang="zh-CN" altLang="en-US" sz="2400" b="1" dirty="0">
                <a:solidFill>
                  <a:srgbClr val="000000"/>
                </a:solidFill>
              </a:rPr>
              <a:t>电机稳态机械特性调节同步转速的</a:t>
            </a:r>
            <a:r>
              <a:rPr lang="zh-CN" altLang="en-US" sz="2400" b="1" dirty="0">
                <a:solidFill>
                  <a:srgbClr val="FF0000"/>
                </a:solidFill>
              </a:rPr>
              <a:t>变压</a:t>
            </a:r>
            <a:r>
              <a:rPr lang="zh-CN" altLang="en-US" sz="2400" b="1" dirty="0" smtClean="0">
                <a:solidFill>
                  <a:srgbClr val="FF0000"/>
                </a:solidFill>
              </a:rPr>
              <a:t>变频</a:t>
            </a:r>
            <a:r>
              <a:rPr lang="zh-CN" altLang="en-US" sz="2400" b="1" dirty="0" smtClean="0">
                <a:solidFill>
                  <a:srgbClr val="000000"/>
                </a:solidFill>
              </a:rPr>
              <a:t>调速</a:t>
            </a:r>
            <a:endParaRPr lang="en-US" altLang="zh-CN" sz="2400" b="1" dirty="0" smtClean="0">
              <a:solidFill>
                <a:srgbClr val="000000"/>
              </a:solidFill>
            </a:endParaRPr>
          </a:p>
          <a:p>
            <a:pPr marL="0" indent="0">
              <a:lnSpc>
                <a:spcPct val="150000"/>
              </a:lnSpc>
              <a:spcBef>
                <a:spcPct val="40000"/>
              </a:spcBef>
              <a:buClr>
                <a:srgbClr val="FF0000"/>
              </a:buClr>
              <a:buNone/>
            </a:pPr>
            <a:r>
              <a:rPr lang="zh-CN" altLang="en-US" sz="2400" b="1" dirty="0" smtClean="0">
                <a:solidFill>
                  <a:srgbClr val="000000"/>
                </a:solidFill>
              </a:rPr>
              <a:t>（</a:t>
            </a:r>
            <a:r>
              <a:rPr lang="en-US" altLang="zh-CN" sz="2400" b="1" dirty="0" smtClean="0">
                <a:solidFill>
                  <a:srgbClr val="000000"/>
                </a:solidFill>
              </a:rPr>
              <a:t>2</a:t>
            </a:r>
            <a:r>
              <a:rPr lang="zh-CN" altLang="en-US" sz="2400" b="1" dirty="0" smtClean="0">
                <a:solidFill>
                  <a:srgbClr val="000000"/>
                </a:solidFill>
              </a:rPr>
              <a:t>）基于</a:t>
            </a:r>
            <a:r>
              <a:rPr lang="zh-CN" altLang="en-US" sz="2400" b="1" dirty="0">
                <a:solidFill>
                  <a:srgbClr val="000000"/>
                </a:solidFill>
              </a:rPr>
              <a:t>模仿直流电机控制的</a:t>
            </a:r>
            <a:r>
              <a:rPr lang="zh-CN" altLang="en-US" sz="2400" b="1" dirty="0" smtClean="0">
                <a:solidFill>
                  <a:srgbClr val="FF0000"/>
                </a:solidFill>
              </a:rPr>
              <a:t>矢量控制</a:t>
            </a:r>
            <a:r>
              <a:rPr lang="zh-CN" altLang="en-US" sz="2400" b="1" dirty="0" smtClean="0">
                <a:solidFill>
                  <a:srgbClr val="000000"/>
                </a:solidFill>
              </a:rPr>
              <a:t>调速</a:t>
            </a:r>
            <a:endParaRPr lang="en-US" altLang="zh-CN" sz="2400" b="1" dirty="0">
              <a:solidFill>
                <a:srgbClr val="000000"/>
              </a:solidFill>
            </a:endParaRPr>
          </a:p>
          <a:p>
            <a:pPr marL="0" indent="0">
              <a:lnSpc>
                <a:spcPct val="150000"/>
              </a:lnSpc>
              <a:spcBef>
                <a:spcPct val="40000"/>
              </a:spcBef>
              <a:buClr>
                <a:srgbClr val="FF0000"/>
              </a:buClr>
              <a:buNone/>
            </a:pPr>
            <a:r>
              <a:rPr lang="zh-CN" altLang="en-US" sz="2400" b="1" dirty="0" smtClean="0">
                <a:solidFill>
                  <a:srgbClr val="000000"/>
                </a:solidFill>
              </a:rPr>
              <a:t>（</a:t>
            </a:r>
            <a:r>
              <a:rPr lang="en-US" altLang="zh-CN" sz="2400" b="1" dirty="0" smtClean="0">
                <a:solidFill>
                  <a:srgbClr val="000000"/>
                </a:solidFill>
              </a:rPr>
              <a:t>3</a:t>
            </a:r>
            <a:r>
              <a:rPr lang="zh-CN" altLang="en-US" sz="2400" b="1" dirty="0" smtClean="0">
                <a:solidFill>
                  <a:srgbClr val="000000"/>
                </a:solidFill>
              </a:rPr>
              <a:t>）变</a:t>
            </a:r>
            <a:r>
              <a:rPr lang="zh-CN" altLang="en-US" sz="2400" b="1" dirty="0">
                <a:solidFill>
                  <a:srgbClr val="000000"/>
                </a:solidFill>
              </a:rPr>
              <a:t>转</a:t>
            </a:r>
            <a:r>
              <a:rPr lang="zh-CN" altLang="en-US" sz="2400" b="1" dirty="0" smtClean="0">
                <a:solidFill>
                  <a:srgbClr val="000000"/>
                </a:solidFill>
              </a:rPr>
              <a:t>差调速</a:t>
            </a:r>
            <a:endParaRPr lang="en-US" altLang="zh-CN" sz="2400" b="1" dirty="0">
              <a:solidFill>
                <a:srgbClr val="000000"/>
              </a:solidFill>
            </a:endParaRPr>
          </a:p>
          <a:p>
            <a:pPr marL="0" indent="0">
              <a:lnSpc>
                <a:spcPct val="150000"/>
              </a:lnSpc>
              <a:spcBef>
                <a:spcPct val="40000"/>
              </a:spcBef>
              <a:buClr>
                <a:srgbClr val="FF0000"/>
              </a:buClr>
              <a:buNone/>
            </a:pPr>
            <a:r>
              <a:rPr lang="zh-CN" altLang="en-US" sz="2400" b="1" dirty="0" smtClean="0">
                <a:solidFill>
                  <a:srgbClr val="000000"/>
                </a:solidFill>
              </a:rPr>
              <a:t>（</a:t>
            </a:r>
            <a:r>
              <a:rPr lang="en-US" altLang="zh-CN" sz="2400" b="1" dirty="0" smtClean="0">
                <a:solidFill>
                  <a:srgbClr val="000000"/>
                </a:solidFill>
              </a:rPr>
              <a:t>4</a:t>
            </a:r>
            <a:r>
              <a:rPr lang="zh-CN" altLang="en-US" sz="2400" b="1" dirty="0" smtClean="0">
                <a:solidFill>
                  <a:srgbClr val="000000"/>
                </a:solidFill>
              </a:rPr>
              <a:t>）变极调速</a:t>
            </a:r>
            <a:endParaRPr lang="zh-CN" altLang="en-US" sz="2400" b="1" dirty="0">
              <a:solidFill>
                <a:srgbClr val="000000"/>
              </a:solidFill>
            </a:endParaRPr>
          </a:p>
        </p:txBody>
      </p:sp>
      <p:sp>
        <p:nvSpPr>
          <p:cNvPr id="4"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5133" y="1978115"/>
            <a:ext cx="8712967" cy="3323987"/>
          </a:xfrm>
          <a:prstGeom prst="rect">
            <a:avLst/>
          </a:prstGeom>
        </p:spPr>
        <p:txBody>
          <a:bodyPr wrap="square">
            <a:spAutoFit/>
          </a:bodyPr>
          <a:lstStyle/>
          <a:p>
            <a:pPr marL="0" lvl="1">
              <a:lnSpc>
                <a:spcPct val="150000"/>
              </a:lnSpc>
              <a:spcBef>
                <a:spcPts val="1200"/>
              </a:spcBef>
              <a:buClr>
                <a:srgbClr val="FF0000"/>
              </a:buClr>
            </a:pPr>
            <a:r>
              <a:rPr lang="zh-CN" altLang="en-US" sz="2400" b="1" dirty="0" smtClean="0">
                <a:solidFill>
                  <a:srgbClr val="000000"/>
                </a:solidFill>
              </a:rPr>
              <a:t>变频调速通过</a:t>
            </a:r>
            <a:r>
              <a:rPr lang="zh-CN" altLang="en-US" sz="2400" b="1" dirty="0">
                <a:solidFill>
                  <a:srgbClr val="000000"/>
                </a:solidFill>
              </a:rPr>
              <a:t>改变</a:t>
            </a:r>
            <a:r>
              <a:rPr lang="zh-CN" altLang="en-US" sz="2400" b="1" dirty="0" smtClean="0">
                <a:solidFill>
                  <a:srgbClr val="000000"/>
                </a:solidFill>
              </a:rPr>
              <a:t>供电电压和频率</a:t>
            </a:r>
            <a:r>
              <a:rPr lang="zh-CN" altLang="en-US" sz="2400" b="1" dirty="0">
                <a:solidFill>
                  <a:srgbClr val="000000"/>
                </a:solidFill>
              </a:rPr>
              <a:t>调节电机的</a:t>
            </a:r>
            <a:r>
              <a:rPr lang="zh-CN" altLang="en-US" sz="2400" b="1" dirty="0" smtClean="0">
                <a:solidFill>
                  <a:srgbClr val="000000"/>
                </a:solidFill>
              </a:rPr>
              <a:t>转速（</a:t>
            </a:r>
            <a:r>
              <a:rPr lang="en-US" altLang="zh-CN" sz="2400" b="1" dirty="0" smtClean="0">
                <a:solidFill>
                  <a:srgbClr val="000000"/>
                </a:solidFill>
              </a:rPr>
              <a:t>3</a:t>
            </a:r>
            <a:r>
              <a:rPr lang="zh-CN" altLang="en-US" sz="2400" b="1" dirty="0" smtClean="0">
                <a:solidFill>
                  <a:srgbClr val="000000"/>
                </a:solidFill>
              </a:rPr>
              <a:t>种）</a:t>
            </a:r>
            <a:endParaRPr lang="en-US" altLang="zh-CN" sz="2400" b="1" dirty="0" smtClean="0">
              <a:solidFill>
                <a:srgbClr val="000000"/>
              </a:solidFill>
            </a:endParaRPr>
          </a:p>
          <a:p>
            <a:pPr marL="720000" lvl="1" indent="-342900">
              <a:lnSpc>
                <a:spcPct val="150000"/>
              </a:lnSpc>
              <a:spcBef>
                <a:spcPts val="1200"/>
              </a:spcBef>
              <a:buClr>
                <a:srgbClr val="0000FF"/>
              </a:buClr>
              <a:buFont typeface="Wingdings" panose="05000000000000000000" pitchFamily="2" charset="2"/>
              <a:buChar char="u"/>
            </a:pPr>
            <a:r>
              <a:rPr lang="zh-CN" altLang="en-US" sz="2400" b="1" dirty="0">
                <a:solidFill>
                  <a:srgbClr val="000000"/>
                </a:solidFill>
              </a:rPr>
              <a:t>变压恒</a:t>
            </a:r>
            <a:r>
              <a:rPr lang="zh-CN" altLang="en-US" sz="2400" b="1" dirty="0" smtClean="0">
                <a:solidFill>
                  <a:srgbClr val="000000"/>
                </a:solidFill>
              </a:rPr>
              <a:t>频</a:t>
            </a:r>
            <a:endParaRPr lang="en-US" altLang="zh-CN" sz="2400" b="1" dirty="0" smtClean="0">
              <a:solidFill>
                <a:srgbClr val="000000"/>
              </a:solidFill>
            </a:endParaRPr>
          </a:p>
          <a:p>
            <a:pPr marL="720000" lvl="1" indent="-342900">
              <a:lnSpc>
                <a:spcPct val="150000"/>
              </a:lnSpc>
              <a:spcBef>
                <a:spcPts val="1200"/>
              </a:spcBef>
              <a:buClr>
                <a:srgbClr val="0000FF"/>
              </a:buClr>
              <a:buFont typeface="Wingdings" panose="05000000000000000000" pitchFamily="2" charset="2"/>
              <a:buChar char="u"/>
            </a:pPr>
            <a:r>
              <a:rPr lang="zh-CN" altLang="en-US" sz="2400" b="1" dirty="0">
                <a:solidFill>
                  <a:srgbClr val="000000"/>
                </a:solidFill>
              </a:rPr>
              <a:t>定压变频</a:t>
            </a:r>
            <a:endParaRPr lang="en-US" altLang="zh-CN" sz="2400" b="1" dirty="0">
              <a:solidFill>
                <a:srgbClr val="000000"/>
              </a:solidFill>
            </a:endParaRPr>
          </a:p>
          <a:p>
            <a:pPr marL="720000" lvl="1" indent="-342900">
              <a:lnSpc>
                <a:spcPct val="150000"/>
              </a:lnSpc>
              <a:spcBef>
                <a:spcPts val="1200"/>
              </a:spcBef>
              <a:buClr>
                <a:srgbClr val="0000FF"/>
              </a:buClr>
              <a:buFont typeface="Wingdings" panose="05000000000000000000" pitchFamily="2" charset="2"/>
              <a:buChar char="u"/>
            </a:pPr>
            <a:r>
              <a:rPr lang="zh-CN" altLang="en-US" sz="2400" b="1" dirty="0" smtClean="0">
                <a:solidFill>
                  <a:srgbClr val="000000"/>
                </a:solidFill>
              </a:rPr>
              <a:t>变压变频（恒压频比），基频</a:t>
            </a:r>
            <a:r>
              <a:rPr lang="zh-CN" altLang="en-US" sz="2400" b="1" dirty="0">
                <a:solidFill>
                  <a:srgbClr val="000000"/>
                </a:solidFill>
              </a:rPr>
              <a:t>以下为</a:t>
            </a:r>
            <a:r>
              <a:rPr lang="en-US" altLang="zh-CN" sz="2400" b="1" dirty="0" err="1">
                <a:solidFill>
                  <a:srgbClr val="000000"/>
                </a:solidFill>
              </a:rPr>
              <a:t>VVVF</a:t>
            </a:r>
            <a:r>
              <a:rPr lang="zh-CN" altLang="en-US" sz="2400" b="1" dirty="0">
                <a:solidFill>
                  <a:srgbClr val="000000"/>
                </a:solidFill>
              </a:rPr>
              <a:t>（恒转矩），基频以上维持额定电压（恒功率）</a:t>
            </a:r>
          </a:p>
        </p:txBody>
      </p:sp>
      <p:sp>
        <p:nvSpPr>
          <p:cNvPr id="3"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sp>
        <p:nvSpPr>
          <p:cNvPr id="4" name="矩形 3"/>
          <p:cNvSpPr/>
          <p:nvPr/>
        </p:nvSpPr>
        <p:spPr>
          <a:xfrm>
            <a:off x="306046" y="1052736"/>
            <a:ext cx="8730449" cy="581057"/>
          </a:xfrm>
          <a:prstGeom prst="rect">
            <a:avLst/>
          </a:prstGeom>
        </p:spPr>
        <p:txBody>
          <a:bodyPr wrap="square">
            <a:spAutoFit/>
          </a:bodyPr>
          <a:lstStyle/>
          <a:p>
            <a:pPr marL="0" indent="0">
              <a:lnSpc>
                <a:spcPct val="150000"/>
              </a:lnSpc>
              <a:spcBef>
                <a:spcPct val="40000"/>
              </a:spcBef>
              <a:buClr>
                <a:srgbClr val="FF0000"/>
              </a:buClr>
              <a:defRPr/>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1</a:t>
            </a:r>
            <a:r>
              <a:rPr lang="zh-CN" altLang="en-US" sz="2400" b="1" dirty="0">
                <a:solidFill>
                  <a:srgbClr val="FF0000"/>
                </a:solidFill>
                <a:latin typeface="微软雅黑" panose="020B0503020204020204" pitchFamily="34" charset="-122"/>
                <a:ea typeface="微软雅黑" panose="020B0503020204020204" pitchFamily="34" charset="-122"/>
              </a:rPr>
              <a:t>）基于电机稳态机械特性调节同步转速的变压变频调速</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7082088"/>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4"/>
          <p:cNvSpPr>
            <a:spLocks noChangeArrowheads="1"/>
          </p:cNvSpPr>
          <p:nvPr/>
        </p:nvSpPr>
        <p:spPr bwMode="auto">
          <a:xfrm>
            <a:off x="512416" y="992674"/>
            <a:ext cx="8415684"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90000" tIns="46800" rIns="90000" bIns="46800" anchor="ctr">
            <a:spAutoFit/>
          </a:bodyPr>
          <a:lstStyle>
            <a:lvl1pPr marL="457200" indent="-4572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457200" lvl="1" indent="-457200">
              <a:spcBef>
                <a:spcPts val="1200"/>
              </a:spcBef>
              <a:buClr>
                <a:srgbClr val="0000FF"/>
              </a:buClr>
              <a:buSzTx/>
              <a:buFont typeface="+mj-ea"/>
              <a:buAutoNum type="circleNumDbPlain"/>
            </a:pPr>
            <a:r>
              <a:rPr lang="en-US" altLang="zh-CN" sz="2400" b="1" dirty="0" smtClean="0">
                <a:latin typeface="微软雅黑" panose="020B0503020204020204" pitchFamily="34" charset="-122"/>
                <a:ea typeface="微软雅黑" panose="020B0503020204020204" pitchFamily="34" charset="-122"/>
              </a:rPr>
              <a:t>Scalar </a:t>
            </a:r>
            <a:r>
              <a:rPr lang="en-US" altLang="zh-CN" sz="2400" b="1" dirty="0">
                <a:latin typeface="微软雅黑" panose="020B0503020204020204" pitchFamily="34" charset="-122"/>
                <a:ea typeface="微软雅黑" panose="020B0503020204020204" pitchFamily="34" charset="-122"/>
              </a:rPr>
              <a:t>Control Drives-</a:t>
            </a:r>
            <a:r>
              <a:rPr lang="zh-CN" altLang="en-US" sz="2400" b="1" dirty="0">
                <a:latin typeface="微软雅黑" panose="020B0503020204020204" pitchFamily="34" charset="-122"/>
                <a:ea typeface="微软雅黑" panose="020B0503020204020204" pitchFamily="34" charset="-122"/>
              </a:rPr>
              <a:t>变压恒频</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VVCF</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调速方式</a:t>
            </a:r>
            <a:endParaRPr lang="en-US" altLang="zh-CN" sz="2400" b="1" dirty="0">
              <a:latin typeface="微软雅黑" panose="020B0503020204020204" pitchFamily="34" charset="-122"/>
              <a:ea typeface="微软雅黑" panose="020B0503020204020204" pitchFamily="34" charset="-122"/>
            </a:endParaRPr>
          </a:p>
        </p:txBody>
      </p:sp>
      <p:pic>
        <p:nvPicPr>
          <p:cNvPr id="5017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638538"/>
            <a:ext cx="3563937" cy="218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0" name="Rectangle 8"/>
          <p:cNvSpPr>
            <a:spLocks noChangeArrowheads="1"/>
          </p:cNvSpPr>
          <p:nvPr/>
        </p:nvSpPr>
        <p:spPr bwMode="auto">
          <a:xfrm>
            <a:off x="2987675" y="2101453"/>
            <a:ext cx="5688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Variable voltage amplitude, fixed frequency</a:t>
            </a:r>
            <a:endParaRPr lang="en-US" altLang="zh-CN" sz="2400" b="1">
              <a:latin typeface="Times New Roman" panose="02020603050405020304" pitchFamily="18" charset="0"/>
            </a:endParaRPr>
          </a:p>
        </p:txBody>
      </p:sp>
      <p:sp>
        <p:nvSpPr>
          <p:cNvPr id="50181" name="Rectangle 9"/>
          <p:cNvSpPr>
            <a:spLocks noChangeArrowheads="1"/>
          </p:cNvSpPr>
          <p:nvPr/>
        </p:nvSpPr>
        <p:spPr bwMode="auto">
          <a:xfrm>
            <a:off x="179512" y="3822165"/>
            <a:ext cx="5220518" cy="1202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dirty="0">
                <a:latin typeface="Times New Roman" panose="02020603050405020304" pitchFamily="18" charset="0"/>
              </a:rPr>
              <a:t>    As the voltage magnitude decreases relative to the rated voltage, the torque gets smaller.</a:t>
            </a:r>
            <a:endParaRPr lang="en-US" altLang="zh-CN" sz="2400" b="1" dirty="0">
              <a:latin typeface="Times New Roman" panose="02020603050405020304" pitchFamily="18" charset="0"/>
            </a:endParaRPr>
          </a:p>
        </p:txBody>
      </p:sp>
      <p:sp>
        <p:nvSpPr>
          <p:cNvPr id="50182" name="Rectangle 10"/>
          <p:cNvSpPr>
            <a:spLocks noChangeArrowheads="1"/>
          </p:cNvSpPr>
          <p:nvPr/>
        </p:nvSpPr>
        <p:spPr bwMode="auto">
          <a:xfrm>
            <a:off x="133651" y="5024675"/>
            <a:ext cx="5950517" cy="15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dirty="0">
                <a:latin typeface="Times New Roman" panose="02020603050405020304" pitchFamily="18" charset="0"/>
              </a:rPr>
              <a:t>    If </a:t>
            </a:r>
            <a:r>
              <a:rPr lang="en-US" altLang="zh-CN" sz="2400" dirty="0" smtClean="0">
                <a:latin typeface="Times New Roman" panose="02020603050405020304" pitchFamily="18" charset="0"/>
              </a:rPr>
              <a:t>load is constant, </a:t>
            </a:r>
            <a:r>
              <a:rPr lang="en-US" altLang="zh-CN" sz="2400" dirty="0">
                <a:latin typeface="Times New Roman" panose="02020603050405020304" pitchFamily="18" charset="0"/>
              </a:rPr>
              <a:t>by varying the amplitude of </a:t>
            </a:r>
            <a:r>
              <a:rPr lang="en-US" altLang="zh-CN" sz="2400" dirty="0" smtClean="0">
                <a:latin typeface="Times New Roman" panose="02020603050405020304" pitchFamily="18" charset="0"/>
              </a:rPr>
              <a:t>the </a:t>
            </a:r>
            <a:r>
              <a:rPr lang="en-US" altLang="zh-CN" sz="2400" dirty="0">
                <a:latin typeface="Times New Roman" panose="02020603050405020304" pitchFamily="18" charset="0"/>
              </a:rPr>
              <a:t>voltage, we can obtain some degree of variable speed control in the vicinity of synchronous speed of the motor </a:t>
            </a:r>
            <a:endParaRPr lang="en-US" altLang="zh-CN" sz="2400" b="1" dirty="0">
              <a:latin typeface="Times New Roman" panose="02020603050405020304" pitchFamily="18" charset="0"/>
            </a:endParaRPr>
          </a:p>
        </p:txBody>
      </p:sp>
      <p:pic>
        <p:nvPicPr>
          <p:cNvPr id="50183" name="图片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4050" y="2904728"/>
            <a:ext cx="2752725"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pic>
        <p:nvPicPr>
          <p:cNvPr id="3" name="图片 2"/>
          <p:cNvPicPr>
            <a:picLocks noChangeAspect="1"/>
          </p:cNvPicPr>
          <p:nvPr/>
        </p:nvPicPr>
        <p:blipFill>
          <a:blip r:embed="rId4"/>
          <a:stretch>
            <a:fillRect/>
          </a:stretch>
        </p:blipFill>
        <p:spPr>
          <a:xfrm>
            <a:off x="5975722" y="3758803"/>
            <a:ext cx="2952378" cy="2641432"/>
          </a:xfrm>
          <a:prstGeom prst="rect">
            <a:avLst/>
          </a:prstGeom>
        </p:spPr>
      </p:pic>
    </p:spTree>
    <p:extLst>
      <p:ext uri="{BB962C8B-B14F-4D97-AF65-F5344CB8AC3E}">
        <p14:creationId xmlns:p14="http://schemas.microsoft.com/office/powerpoint/2010/main" val="1260771769"/>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758" y="1372275"/>
            <a:ext cx="3744913" cy="219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3"/>
          <p:cNvSpPr>
            <a:spLocks noChangeArrowheads="1"/>
          </p:cNvSpPr>
          <p:nvPr/>
        </p:nvSpPr>
        <p:spPr bwMode="auto">
          <a:xfrm>
            <a:off x="3635375" y="1407939"/>
            <a:ext cx="5040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dirty="0">
                <a:latin typeface="Times New Roman" panose="02020603050405020304" pitchFamily="18" charset="0"/>
              </a:rPr>
              <a:t>Variable frequency (VF), fixed voltage</a:t>
            </a:r>
          </a:p>
        </p:txBody>
      </p:sp>
      <p:sp>
        <p:nvSpPr>
          <p:cNvPr id="51204" name="Rectangle 5"/>
          <p:cNvSpPr>
            <a:spLocks noChangeArrowheads="1"/>
          </p:cNvSpPr>
          <p:nvPr/>
        </p:nvSpPr>
        <p:spPr bwMode="auto">
          <a:xfrm>
            <a:off x="503238" y="3485976"/>
            <a:ext cx="86026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    The synchronous speed of the motor is proportional to the applied frequency of the voltage</a:t>
            </a:r>
            <a:r>
              <a:rPr lang="zh-CN" altLang="en-US" sz="2400">
                <a:latin typeface="Times New Roman" panose="02020603050405020304" pitchFamily="18" charset="0"/>
              </a:rPr>
              <a:t>，转速与频率一一对应</a:t>
            </a:r>
            <a:r>
              <a:rPr lang="en-US" altLang="zh-CN" sz="2400">
                <a:latin typeface="Times New Roman" panose="02020603050405020304" pitchFamily="18" charset="0"/>
              </a:rPr>
              <a:t>.</a:t>
            </a:r>
            <a:endParaRPr lang="en-US" altLang="zh-CN" sz="2400" b="1">
              <a:latin typeface="Times New Roman" panose="02020603050405020304" pitchFamily="18" charset="0"/>
            </a:endParaRPr>
          </a:p>
        </p:txBody>
      </p:sp>
      <p:sp>
        <p:nvSpPr>
          <p:cNvPr id="51205" name="Rectangle 6"/>
          <p:cNvSpPr>
            <a:spLocks noChangeArrowheads="1"/>
          </p:cNvSpPr>
          <p:nvPr/>
        </p:nvSpPr>
        <p:spPr bwMode="auto">
          <a:xfrm>
            <a:off x="503238" y="4503564"/>
            <a:ext cx="8207375" cy="2309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    At lower frequencies than the rated frequency, effective impedance is smaller, and magnetic saturation occurs, so it is better to maintain a constant ratio of voltage magnitude and frequency. </a:t>
            </a:r>
            <a:r>
              <a:rPr lang="zh-CN" altLang="en-US" sz="2400">
                <a:latin typeface="Times New Roman" panose="02020603050405020304" pitchFamily="18" charset="0"/>
              </a:rPr>
              <a:t>高频时是一种弱磁工作状态</a:t>
            </a:r>
            <a:endParaRPr lang="en-US" altLang="zh-CN" sz="2400">
              <a:latin typeface="Times New Roman" panose="02020603050405020304" pitchFamily="18" charset="0"/>
            </a:endParaRPr>
          </a:p>
          <a:p>
            <a:pPr eaLnBrk="1" hangingPunct="1">
              <a:spcBef>
                <a:spcPct val="0"/>
              </a:spcBef>
              <a:buClrTx/>
              <a:buSzTx/>
              <a:buFontTx/>
              <a:buNone/>
            </a:pPr>
            <a:r>
              <a:rPr lang="en-US" altLang="zh-CN" sz="2400">
                <a:latin typeface="Times New Roman" panose="02020603050405020304" pitchFamily="18" charset="0"/>
              </a:rPr>
              <a:t>    VF drives are capable of adjusting the AC voltage frequency as well as the magnitude.</a:t>
            </a:r>
            <a:endParaRPr lang="en-US" altLang="zh-CN" sz="2400" b="1">
              <a:latin typeface="Times New Roman" panose="02020603050405020304" pitchFamily="18" charset="0"/>
            </a:endParaRPr>
          </a:p>
        </p:txBody>
      </p:sp>
      <p:sp>
        <p:nvSpPr>
          <p:cNvPr id="51206" name="文本框 4"/>
          <p:cNvSpPr txBox="1">
            <a:spLocks noChangeArrowheads="1"/>
          </p:cNvSpPr>
          <p:nvPr/>
        </p:nvSpPr>
        <p:spPr bwMode="auto">
          <a:xfrm>
            <a:off x="4117975" y="2312814"/>
            <a:ext cx="4557713"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a:solidFill>
                  <a:srgbClr val="FF0000"/>
                </a:solidFill>
                <a:latin typeface="Times New Roman" panose="02020603050405020304" pitchFamily="18" charset="0"/>
              </a:rPr>
              <a:t>能否</a:t>
            </a:r>
            <a:r>
              <a:rPr lang="en-US" altLang="zh-CN" sz="2000">
                <a:solidFill>
                  <a:srgbClr val="FF0000"/>
                </a:solidFill>
                <a:latin typeface="Times New Roman" panose="02020603050405020304" pitchFamily="18" charset="0"/>
              </a:rPr>
              <a:t>f</a:t>
            </a:r>
            <a:r>
              <a:rPr lang="zh-CN" altLang="en-US" sz="2000">
                <a:solidFill>
                  <a:srgbClr val="FF0000"/>
                </a:solidFill>
                <a:latin typeface="Times New Roman" panose="02020603050405020304" pitchFamily="18" charset="0"/>
              </a:rPr>
              <a:t>增大的同时，转矩也保持较大？</a:t>
            </a:r>
          </a:p>
        </p:txBody>
      </p:sp>
      <p:sp>
        <p:nvSpPr>
          <p:cNvPr id="7"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sp>
        <p:nvSpPr>
          <p:cNvPr id="8" name="Rectangle 4"/>
          <p:cNvSpPr>
            <a:spLocks noChangeArrowheads="1"/>
          </p:cNvSpPr>
          <p:nvPr/>
        </p:nvSpPr>
        <p:spPr bwMode="auto">
          <a:xfrm>
            <a:off x="512416" y="992674"/>
            <a:ext cx="8415684"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90000" tIns="46800" rIns="90000" bIns="46800" anchor="ctr">
            <a:spAutoFit/>
          </a:bodyPr>
          <a:lstStyle>
            <a:lvl1pPr marL="457200" indent="-4572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457200" lvl="1" indent="-457200">
              <a:spcBef>
                <a:spcPts val="1200"/>
              </a:spcBef>
              <a:buClr>
                <a:srgbClr val="0000FF"/>
              </a:buClr>
              <a:buSzTx/>
              <a:buFont typeface="+mj-ea"/>
              <a:buAutoNum type="circleNumDbPlain" startAt="2"/>
            </a:pPr>
            <a:r>
              <a:rPr lang="en-US" altLang="zh-CN" sz="2400" b="1" dirty="0" smtClean="0">
                <a:latin typeface="微软雅黑" panose="020B0503020204020204" pitchFamily="34" charset="-122"/>
                <a:ea typeface="微软雅黑" panose="020B0503020204020204" pitchFamily="34" charset="-122"/>
              </a:rPr>
              <a:t>Scalar </a:t>
            </a:r>
            <a:r>
              <a:rPr lang="en-US" altLang="zh-CN" sz="2400" b="1" dirty="0">
                <a:latin typeface="微软雅黑" panose="020B0503020204020204" pitchFamily="34" charset="-122"/>
                <a:ea typeface="微软雅黑" panose="020B0503020204020204" pitchFamily="34" charset="-122"/>
              </a:rPr>
              <a:t>Control Drives-</a:t>
            </a:r>
            <a:r>
              <a:rPr lang="zh-CN" altLang="en-US" sz="2400" b="1" dirty="0">
                <a:latin typeface="微软雅黑" panose="020B0503020204020204" pitchFamily="34" charset="-122"/>
                <a:ea typeface="微软雅黑" panose="020B0503020204020204" pitchFamily="34" charset="-122"/>
              </a:rPr>
              <a:t>定压变频</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CVVF</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调速方式</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260320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807" y="1560856"/>
            <a:ext cx="3889375" cy="2370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Rectangle 6"/>
          <p:cNvSpPr>
            <a:spLocks noChangeArrowheads="1"/>
          </p:cNvSpPr>
          <p:nvPr/>
        </p:nvSpPr>
        <p:spPr bwMode="auto">
          <a:xfrm>
            <a:off x="4355976" y="1880683"/>
            <a:ext cx="4587645" cy="15718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dirty="0">
                <a:latin typeface="Times New Roman" panose="02020603050405020304" pitchFamily="18" charset="0"/>
              </a:rPr>
              <a:t>    The main objective of the V/Hz method is to maintain a constant ratio under the base frequency of the motor.</a:t>
            </a:r>
            <a:endParaRPr lang="en-US" altLang="zh-CN" sz="2400" b="1" dirty="0">
              <a:latin typeface="Times New Roman" panose="02020603050405020304" pitchFamily="18" charset="0"/>
            </a:endParaRPr>
          </a:p>
        </p:txBody>
      </p:sp>
      <p:pic>
        <p:nvPicPr>
          <p:cNvPr id="5222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4005263"/>
            <a:ext cx="2879725" cy="244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Rectangle 8"/>
          <p:cNvSpPr>
            <a:spLocks noChangeArrowheads="1"/>
          </p:cNvSpPr>
          <p:nvPr/>
        </p:nvSpPr>
        <p:spPr bwMode="auto">
          <a:xfrm>
            <a:off x="561135" y="6446838"/>
            <a:ext cx="3278519" cy="340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30000"/>
              </a:spcBef>
              <a:buClrTx/>
              <a:buSzTx/>
              <a:buFontTx/>
              <a:buNone/>
            </a:pPr>
            <a:r>
              <a:rPr lang="en-US" altLang="zh-CN" sz="1600" dirty="0" smtClean="0">
                <a:latin typeface="Times New Roman" panose="02020603050405020304" pitchFamily="18" charset="0"/>
              </a:rPr>
              <a:t>Look-up </a:t>
            </a:r>
            <a:r>
              <a:rPr lang="en-US" altLang="zh-CN" sz="1600" dirty="0">
                <a:latin typeface="Times New Roman" panose="02020603050405020304" pitchFamily="18" charset="0"/>
              </a:rPr>
              <a:t>table relationship for </a:t>
            </a:r>
            <a:r>
              <a:rPr lang="en-US" altLang="zh-CN" sz="1600" dirty="0" smtClean="0">
                <a:latin typeface="Times New Roman" panose="02020603050405020304" pitchFamily="18" charset="0"/>
              </a:rPr>
              <a:t>V/Hz</a:t>
            </a:r>
            <a:endParaRPr lang="en-US" altLang="zh-CN" sz="1600" dirty="0">
              <a:latin typeface="Times New Roman" panose="02020603050405020304" pitchFamily="18" charset="0"/>
            </a:endParaRPr>
          </a:p>
        </p:txBody>
      </p:sp>
      <p:sp>
        <p:nvSpPr>
          <p:cNvPr id="7"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pic>
        <p:nvPicPr>
          <p:cNvPr id="8" name="Picture 4" descr="F:\JINBO\DOC\本科生教学\MECH\李运华版\扫描\机电控制插图\已处理图\Fig.3-26 恒压频比控制特性.jpg"/>
          <p:cNvPicPr>
            <a:picLocks noChangeAspect="1" noChangeArrowheads="1"/>
          </p:cNvPicPr>
          <p:nvPr/>
        </p:nvPicPr>
        <p:blipFill>
          <a:blip r:embed="rId5">
            <a:extLst>
              <a:ext uri="{28A0092B-C50C-407E-A947-70E740481C1C}">
                <a14:useLocalDpi xmlns:a14="http://schemas.microsoft.com/office/drawing/2010/main" val="0"/>
              </a:ext>
            </a:extLst>
          </a:blip>
          <a:srcRect b="14427"/>
          <a:stretch>
            <a:fillRect/>
          </a:stretch>
        </p:blipFill>
        <p:spPr bwMode="auto">
          <a:xfrm>
            <a:off x="3839654" y="4221088"/>
            <a:ext cx="2450552"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descr="F:\JINBO\DOC\本科生教学\MECH\李运华版\扫描\机电控制插图\已处理图\Fig.3-27 异步电动机的变频调速控制特性.jpg"/>
          <p:cNvPicPr>
            <a:picLocks noChangeAspect="1" noChangeArrowheads="1"/>
          </p:cNvPicPr>
          <p:nvPr/>
        </p:nvPicPr>
        <p:blipFill>
          <a:blip r:embed="rId6">
            <a:extLst>
              <a:ext uri="{28A0092B-C50C-407E-A947-70E740481C1C}">
                <a14:useLocalDpi xmlns:a14="http://schemas.microsoft.com/office/drawing/2010/main" val="0"/>
              </a:ext>
            </a:extLst>
          </a:blip>
          <a:srcRect b="12115"/>
          <a:stretch>
            <a:fillRect/>
          </a:stretch>
        </p:blipFill>
        <p:spPr bwMode="auto">
          <a:xfrm>
            <a:off x="5979734" y="4156513"/>
            <a:ext cx="2963887" cy="2187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4"/>
          <p:cNvSpPr>
            <a:spLocks noChangeArrowheads="1"/>
          </p:cNvSpPr>
          <p:nvPr/>
        </p:nvSpPr>
        <p:spPr bwMode="auto">
          <a:xfrm>
            <a:off x="512416" y="992674"/>
            <a:ext cx="8415684" cy="463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square" lIns="90000" tIns="46800" rIns="90000" bIns="46800" anchor="ctr">
            <a:spAutoFit/>
          </a:bodyPr>
          <a:lstStyle>
            <a:lvl1pPr marL="457200" indent="-4572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marL="457200" lvl="1" indent="-457200">
              <a:spcBef>
                <a:spcPts val="1200"/>
              </a:spcBef>
              <a:buClr>
                <a:srgbClr val="0000FF"/>
              </a:buClr>
              <a:buSzTx/>
              <a:buFont typeface="+mj-ea"/>
              <a:buAutoNum type="circleNumDbPlain" startAt="3"/>
            </a:pPr>
            <a:r>
              <a:rPr lang="en-US" altLang="zh-CN" sz="2400" b="1" dirty="0" smtClean="0">
                <a:latin typeface="微软雅黑" panose="020B0503020204020204" pitchFamily="34" charset="-122"/>
                <a:ea typeface="微软雅黑" panose="020B0503020204020204" pitchFamily="34" charset="-122"/>
              </a:rPr>
              <a:t>Scalar </a:t>
            </a:r>
            <a:r>
              <a:rPr lang="en-US" altLang="zh-CN" sz="2400" b="1" dirty="0">
                <a:latin typeface="微软雅黑" panose="020B0503020204020204" pitchFamily="34" charset="-122"/>
                <a:ea typeface="微软雅黑" panose="020B0503020204020204" pitchFamily="34" charset="-122"/>
              </a:rPr>
              <a:t>Control Drives-</a:t>
            </a:r>
            <a:r>
              <a:rPr lang="zh-CN" altLang="en-US" sz="2400" b="1" dirty="0">
                <a:latin typeface="微软雅黑" panose="020B0503020204020204" pitchFamily="34" charset="-122"/>
                <a:ea typeface="微软雅黑" panose="020B0503020204020204" pitchFamily="34" charset="-122"/>
              </a:rPr>
              <a:t>变压变频</a:t>
            </a:r>
            <a:r>
              <a:rPr lang="en-US" altLang="zh-CN" sz="2400" b="1" dirty="0">
                <a:latin typeface="微软雅黑" panose="020B0503020204020204" pitchFamily="34" charset="-122"/>
                <a:ea typeface="微软雅黑" panose="020B0503020204020204" pitchFamily="34" charset="-122"/>
              </a:rPr>
              <a:t>(</a:t>
            </a:r>
            <a:r>
              <a:rPr lang="en-US" altLang="zh-CN" sz="2400" b="1" dirty="0" err="1">
                <a:latin typeface="微软雅黑" panose="020B0503020204020204" pitchFamily="34" charset="-122"/>
                <a:ea typeface="微软雅黑" panose="020B0503020204020204" pitchFamily="34" charset="-122"/>
              </a:rPr>
              <a:t>VVVF</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调速方式</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24791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Rectangle 10"/>
          <p:cNvSpPr>
            <a:spLocks noChangeArrowheads="1"/>
          </p:cNvSpPr>
          <p:nvPr/>
        </p:nvSpPr>
        <p:spPr bwMode="auto">
          <a:xfrm>
            <a:off x="510514" y="1556792"/>
            <a:ext cx="8358187" cy="2172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25000"/>
              </a:lnSpc>
              <a:spcBef>
                <a:spcPct val="0"/>
              </a:spcBef>
              <a:buFontTx/>
              <a:buNone/>
            </a:pPr>
            <a:r>
              <a:rPr kumimoji="1" lang="zh-CN" altLang="en-US" sz="2800" b="1" dirty="0">
                <a:solidFill>
                  <a:schemeClr val="tx2"/>
                </a:solidFill>
                <a:latin typeface="仿宋_GB2312" pitchFamily="49" charset="-122"/>
                <a:ea typeface="仿宋_GB2312" pitchFamily="49" charset="-122"/>
              </a:rPr>
              <a:t>通过改变电源频率来实现变频调速，可以实现无级调速，调速的范围比较大，调速平滑。且易于节能，目前正获得越来越多的应用。矢量型变频器性能更高。可购买商品化的驱动器。</a:t>
            </a:r>
          </a:p>
        </p:txBody>
      </p:sp>
      <p:pic>
        <p:nvPicPr>
          <p:cNvPr id="41990" name="Picture 11" descr="绘图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4149080"/>
            <a:ext cx="6264696" cy="1209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Picture 4" descr="F:\JINBO\DOC\本科生教学\MECH\李运华版\扫描\机电控制插图\已处理图\Fig.3-29 与正弦波等效的SPWM波形.jpg"/>
          <p:cNvPicPr>
            <a:picLocks noChangeAspect="1" noChangeArrowheads="1"/>
          </p:cNvPicPr>
          <p:nvPr/>
        </p:nvPicPr>
        <p:blipFill>
          <a:blip r:embed="rId2">
            <a:extLst>
              <a:ext uri="{28A0092B-C50C-407E-A947-70E740481C1C}">
                <a14:useLocalDpi xmlns:a14="http://schemas.microsoft.com/office/drawing/2010/main" val="0"/>
              </a:ext>
            </a:extLst>
          </a:blip>
          <a:srcRect b="13222"/>
          <a:stretch>
            <a:fillRect/>
          </a:stretch>
        </p:blipFill>
        <p:spPr bwMode="auto">
          <a:xfrm>
            <a:off x="4835275" y="1774336"/>
            <a:ext cx="4087812"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Picture 4" descr="F:\JINBO\DOC\本科生教学\MECH\李运华版\扫描\机电控制插图\已处理图\Fig.3-29 与正弦波等效的SPWM波形.jpg"/>
          <p:cNvPicPr>
            <a:picLocks noChangeAspect="1" noChangeArrowheads="1"/>
          </p:cNvPicPr>
          <p:nvPr/>
        </p:nvPicPr>
        <p:blipFill>
          <a:blip r:embed="rId2">
            <a:extLst>
              <a:ext uri="{28A0092B-C50C-407E-A947-70E740481C1C}">
                <a14:useLocalDpi xmlns:a14="http://schemas.microsoft.com/office/drawing/2010/main" val="0"/>
              </a:ext>
            </a:extLst>
          </a:blip>
          <a:srcRect l="31458" t="85870" r="10873" b="-182"/>
          <a:stretch>
            <a:fillRect/>
          </a:stretch>
        </p:blipFill>
        <p:spPr bwMode="auto">
          <a:xfrm>
            <a:off x="5626743" y="4946963"/>
            <a:ext cx="2357437"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62" name="TextBox 5"/>
          <p:cNvSpPr txBox="1">
            <a:spLocks noChangeArrowheads="1"/>
          </p:cNvSpPr>
          <p:nvPr/>
        </p:nvSpPr>
        <p:spPr bwMode="auto">
          <a:xfrm>
            <a:off x="4920306" y="5569889"/>
            <a:ext cx="39290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buFontTx/>
              <a:buNone/>
            </a:pPr>
            <a:r>
              <a:rPr lang="zh-CN" altLang="en-US" sz="2400" dirty="0">
                <a:solidFill>
                  <a:srgbClr val="FF0000"/>
                </a:solidFill>
              </a:rPr>
              <a:t>利用了电机绕组的低通特性</a:t>
            </a:r>
          </a:p>
        </p:txBody>
      </p:sp>
      <p:sp>
        <p:nvSpPr>
          <p:cNvPr id="4" name="文本框 3"/>
          <p:cNvSpPr txBox="1"/>
          <p:nvPr/>
        </p:nvSpPr>
        <p:spPr>
          <a:xfrm>
            <a:off x="276277" y="1844824"/>
            <a:ext cx="4655763" cy="4324261"/>
          </a:xfrm>
          <a:prstGeom prst="rect">
            <a:avLst/>
          </a:prstGeom>
          <a:noFill/>
        </p:spPr>
        <p:txBody>
          <a:bodyPr wrap="square" rtlCol="0">
            <a:spAutoFit/>
          </a:bodyPr>
          <a:lstStyle/>
          <a:p>
            <a:pPr>
              <a:lnSpc>
                <a:spcPct val="125000"/>
              </a:lnSpc>
            </a:pPr>
            <a:r>
              <a:rPr lang="zh-CN" altLang="en-US" sz="2000" dirty="0"/>
              <a:t>正弦波脉宽调制（</a:t>
            </a:r>
            <a:r>
              <a:rPr lang="en-US" altLang="zh-CN" sz="2000" dirty="0" err="1"/>
              <a:t>SPWM</a:t>
            </a:r>
            <a:r>
              <a:rPr lang="zh-CN" altLang="en-US" sz="2000" dirty="0"/>
              <a:t>）变频器</a:t>
            </a:r>
          </a:p>
          <a:p>
            <a:pPr>
              <a:lnSpc>
                <a:spcPct val="125000"/>
              </a:lnSpc>
            </a:pPr>
            <a:r>
              <a:rPr lang="en-US" altLang="zh-CN" sz="2000" dirty="0" err="1" smtClean="0"/>
              <a:t>SPW</a:t>
            </a:r>
            <a:r>
              <a:rPr lang="zh-CN" altLang="en-US" sz="2000" dirty="0"/>
              <a:t>逆变器：</a:t>
            </a:r>
            <a:r>
              <a:rPr lang="en-US" altLang="zh-CN" sz="2000" dirty="0" err="1"/>
              <a:t>SPWM</a:t>
            </a:r>
            <a:r>
              <a:rPr lang="zh-CN" altLang="en-US" sz="2000" dirty="0"/>
              <a:t>波形发生器＋变频器主电路</a:t>
            </a:r>
          </a:p>
          <a:p>
            <a:pPr>
              <a:lnSpc>
                <a:spcPct val="125000"/>
              </a:lnSpc>
            </a:pPr>
            <a:r>
              <a:rPr lang="en-US" altLang="zh-CN" sz="2000" dirty="0" err="1"/>
              <a:t>SPW</a:t>
            </a:r>
            <a:r>
              <a:rPr lang="zh-CN" altLang="en-US" sz="2000" dirty="0"/>
              <a:t>波形定义：把一个正弦半波分成</a:t>
            </a:r>
            <a:r>
              <a:rPr lang="en-US" altLang="zh-CN" sz="2000" dirty="0"/>
              <a:t>N</a:t>
            </a:r>
            <a:r>
              <a:rPr lang="zh-CN" altLang="en-US" sz="2000" dirty="0"/>
              <a:t>等分，然后把每一等分的正弦曲线与横坐标所包围的面积都用一个与此面积相等的等高矩形脉冲来代替，这样可得到</a:t>
            </a:r>
            <a:r>
              <a:rPr lang="en-US" altLang="zh-CN" sz="2000" dirty="0"/>
              <a:t>N</a:t>
            </a:r>
            <a:r>
              <a:rPr lang="zh-CN" altLang="en-US" sz="2000" dirty="0"/>
              <a:t>个等高而不等宽的脉冲序列。它对应着一个正弦波的半周，对正负半周都这样处理，即可得到相应的</a:t>
            </a:r>
            <a:r>
              <a:rPr lang="en-US" altLang="zh-CN" sz="2000" dirty="0" err="1"/>
              <a:t>2N</a:t>
            </a:r>
            <a:r>
              <a:rPr lang="zh-CN" altLang="en-US" sz="2000" dirty="0"/>
              <a:t>个脉冲，这就是与正弦波等效的正弦脉宽调制波。</a:t>
            </a:r>
          </a:p>
        </p:txBody>
      </p:sp>
      <p:sp>
        <p:nvSpPr>
          <p:cNvPr id="9"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sp>
        <p:nvSpPr>
          <p:cNvPr id="7" name="Rectangle 9"/>
          <p:cNvSpPr>
            <a:spLocks noChangeArrowheads="1"/>
          </p:cNvSpPr>
          <p:nvPr/>
        </p:nvSpPr>
        <p:spPr bwMode="auto">
          <a:xfrm>
            <a:off x="467544" y="1095127"/>
            <a:ext cx="64814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0" lvl="1" indent="0">
              <a:spcBef>
                <a:spcPts val="1200"/>
              </a:spcBef>
              <a:buNone/>
            </a:pPr>
            <a:r>
              <a:rPr lang="zh-CN" altLang="en-US" sz="2400" b="1" dirty="0" smtClean="0">
                <a:latin typeface="Times New Roman" panose="02020603050405020304" pitchFamily="18" charset="0"/>
                <a:ea typeface="MS PGothic" panose="020B0600070205080204" pitchFamily="34" charset="-128"/>
              </a:rPr>
              <a:t>变压</a:t>
            </a:r>
            <a:r>
              <a:rPr lang="zh-CN" altLang="en-US" sz="2400" b="1" dirty="0">
                <a:latin typeface="Times New Roman" panose="02020603050405020304" pitchFamily="18" charset="0"/>
                <a:ea typeface="MS PGothic" panose="020B0600070205080204" pitchFamily="34" charset="-128"/>
              </a:rPr>
              <a:t>变频</a:t>
            </a:r>
            <a:r>
              <a:rPr lang="en-US" altLang="zh-CN" sz="2400" b="1" dirty="0">
                <a:latin typeface="Times New Roman" panose="02020603050405020304" pitchFamily="18" charset="0"/>
                <a:ea typeface="MS PGothic" panose="020B0600070205080204" pitchFamily="34" charset="-128"/>
              </a:rPr>
              <a:t>(</a:t>
            </a:r>
            <a:r>
              <a:rPr lang="en-US" altLang="zh-CN" sz="2400" b="1" dirty="0" err="1">
                <a:latin typeface="Times New Roman" panose="02020603050405020304" pitchFamily="18" charset="0"/>
                <a:ea typeface="MS PGothic" panose="020B0600070205080204" pitchFamily="34" charset="-128"/>
              </a:rPr>
              <a:t>VVVF</a:t>
            </a:r>
            <a:r>
              <a:rPr lang="en-US" altLang="zh-CN" sz="2400" b="1" dirty="0">
                <a:latin typeface="Times New Roman" panose="02020603050405020304" pitchFamily="18" charset="0"/>
                <a:ea typeface="MS PGothic" panose="020B0600070205080204" pitchFamily="34" charset="-128"/>
              </a:rPr>
              <a:t>)</a:t>
            </a:r>
            <a:r>
              <a:rPr lang="zh-CN" altLang="en-US" sz="2400" b="1" dirty="0">
                <a:latin typeface="Times New Roman" panose="02020603050405020304" pitchFamily="18" charset="0"/>
                <a:ea typeface="MS PGothic" panose="020B0600070205080204" pitchFamily="34" charset="-128"/>
              </a:rPr>
              <a:t>调速方式</a:t>
            </a:r>
            <a:endParaRPr lang="en-US" altLang="zh-CN" sz="2400" b="1" dirty="0">
              <a:latin typeface="Times New Roman" panose="02020603050405020304" pitchFamily="18" charset="0"/>
              <a:ea typeface="MS PGothic" panose="020B0600070205080204" pitchFamily="34" charset="-128"/>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5181214" y="2060848"/>
            <a:ext cx="3281561" cy="550962"/>
          </a:xfrm>
          <a:prstGeom prst="rect">
            <a:avLst/>
          </a:prstGeom>
          <a:noFill/>
          <a:ln w="9525">
            <a:noFill/>
            <a:miter lim="800000"/>
            <a:headEnd/>
            <a:tailEnd/>
          </a:ln>
        </p:spPr>
        <p:txBody>
          <a:bodyPr anchor="ctr"/>
          <a:lstStyle/>
          <a:p>
            <a:pPr algn="ctr">
              <a:defRPr/>
            </a:pPr>
            <a:r>
              <a:rPr lang="en-US" altLang="zh-CN" sz="2400" b="1" kern="0" dirty="0" err="1">
                <a:solidFill>
                  <a:schemeClr val="tx2"/>
                </a:solidFill>
                <a:latin typeface="+mj-lt"/>
                <a:ea typeface="+mj-ea"/>
                <a:cs typeface="+mj-cs"/>
              </a:rPr>
              <a:t>SPW</a:t>
            </a:r>
            <a:r>
              <a:rPr lang="zh-CN" altLang="en-US" sz="2400" b="1" kern="0" dirty="0">
                <a:solidFill>
                  <a:schemeClr val="tx2"/>
                </a:solidFill>
                <a:latin typeface="+mj-lt"/>
                <a:ea typeface="+mj-ea"/>
                <a:cs typeface="+mj-cs"/>
              </a:rPr>
              <a:t>变频器主电路</a:t>
            </a:r>
          </a:p>
        </p:txBody>
      </p:sp>
      <p:grpSp>
        <p:nvGrpSpPr>
          <p:cNvPr id="47108" name="组合 5"/>
          <p:cNvGrpSpPr>
            <a:grpSpLocks/>
          </p:cNvGrpSpPr>
          <p:nvPr/>
        </p:nvGrpSpPr>
        <p:grpSpPr bwMode="auto">
          <a:xfrm>
            <a:off x="4644008" y="2708920"/>
            <a:ext cx="4355975" cy="3981911"/>
            <a:chOff x="2000232" y="1285860"/>
            <a:chExt cx="5717510" cy="5339510"/>
          </a:xfrm>
        </p:grpSpPr>
        <p:pic>
          <p:nvPicPr>
            <p:cNvPr id="47109" name="Picture 4" descr="F:\JINBO\DOC\本科生教学\MECH\李运华版\扫描\机电控制插图\已处理图\Fig.3-31 SPWM变频器主电路原理图与电机线电压波形.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32" y="1285860"/>
              <a:ext cx="5717510" cy="5072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0" name="TextBox 4"/>
            <p:cNvSpPr txBox="1">
              <a:spLocks noChangeArrowheads="1"/>
            </p:cNvSpPr>
            <p:nvPr/>
          </p:nvSpPr>
          <p:spPr bwMode="auto">
            <a:xfrm>
              <a:off x="2571736" y="5929330"/>
              <a:ext cx="1000132" cy="69604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grpSp>
      <p:grpSp>
        <p:nvGrpSpPr>
          <p:cNvPr id="7" name="组合 5"/>
          <p:cNvGrpSpPr>
            <a:grpSpLocks/>
          </p:cNvGrpSpPr>
          <p:nvPr/>
        </p:nvGrpSpPr>
        <p:grpSpPr bwMode="auto">
          <a:xfrm>
            <a:off x="179512" y="1124744"/>
            <a:ext cx="4392488" cy="4248472"/>
            <a:chOff x="1366838" y="2286000"/>
            <a:chExt cx="6356350" cy="3227973"/>
          </a:xfrm>
        </p:grpSpPr>
        <p:pic>
          <p:nvPicPr>
            <p:cNvPr id="8" name="Picture 2" descr="F:\JINBO\DOC\本科生教学\MECH\李运华版\扫描\机电控制插图\已处理图\Fig.3-30 三相SPWM住电路原理框图.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838" y="2286000"/>
              <a:ext cx="6356350" cy="298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4"/>
            <p:cNvSpPr txBox="1">
              <a:spLocks noChangeArrowheads="1"/>
            </p:cNvSpPr>
            <p:nvPr/>
          </p:nvSpPr>
          <p:spPr bwMode="auto">
            <a:xfrm>
              <a:off x="2928926" y="4929198"/>
              <a:ext cx="928694" cy="58477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grpSp>
      <p:sp>
        <p:nvSpPr>
          <p:cNvPr id="10" name="Rectangle 3"/>
          <p:cNvSpPr txBox="1">
            <a:spLocks noChangeArrowheads="1"/>
          </p:cNvSpPr>
          <p:nvPr/>
        </p:nvSpPr>
        <p:spPr bwMode="auto">
          <a:xfrm>
            <a:off x="971600" y="4574259"/>
            <a:ext cx="2952328" cy="443136"/>
          </a:xfrm>
          <a:prstGeom prst="rect">
            <a:avLst/>
          </a:prstGeom>
          <a:solidFill>
            <a:schemeClr val="bg2"/>
          </a:solidFill>
          <a:ln w="9525">
            <a:noFill/>
            <a:miter lim="800000"/>
            <a:headEnd/>
            <a:tailEnd/>
          </a:ln>
        </p:spPr>
        <p:txBody>
          <a:bodyPr anchor="ctr"/>
          <a:lstStyle/>
          <a:p>
            <a:pPr algn="ctr">
              <a:defRPr/>
            </a:pPr>
            <a:r>
              <a:rPr lang="en-US" altLang="zh-CN" sz="2400" b="1" kern="0" dirty="0" err="1" smtClean="0">
                <a:solidFill>
                  <a:schemeClr val="tx2"/>
                </a:solidFill>
                <a:latin typeface="+mj-lt"/>
                <a:ea typeface="+mj-ea"/>
                <a:cs typeface="+mj-cs"/>
              </a:rPr>
              <a:t>SPW</a:t>
            </a:r>
            <a:r>
              <a:rPr lang="zh-CN" altLang="en-US" sz="2400" b="1" kern="0" dirty="0" smtClean="0">
                <a:solidFill>
                  <a:schemeClr val="tx2"/>
                </a:solidFill>
                <a:latin typeface="+mj-lt"/>
                <a:ea typeface="+mj-ea"/>
                <a:cs typeface="+mj-cs"/>
              </a:rPr>
              <a:t>波形</a:t>
            </a:r>
            <a:r>
              <a:rPr lang="zh-CN" altLang="en-US" sz="2400" b="1" kern="0" dirty="0">
                <a:solidFill>
                  <a:schemeClr val="tx2"/>
                </a:solidFill>
                <a:latin typeface="+mj-lt"/>
                <a:ea typeface="+mj-ea"/>
                <a:cs typeface="+mj-cs"/>
              </a:rPr>
              <a:t>的产生</a:t>
            </a:r>
          </a:p>
        </p:txBody>
      </p:sp>
      <p:cxnSp>
        <p:nvCxnSpPr>
          <p:cNvPr id="4" name="直接连接符 3"/>
          <p:cNvCxnSpPr/>
          <p:nvPr/>
        </p:nvCxnSpPr>
        <p:spPr bwMode="auto">
          <a:xfrm>
            <a:off x="4686424" y="1052736"/>
            <a:ext cx="0" cy="5733256"/>
          </a:xfrm>
          <a:prstGeom prst="line">
            <a:avLst/>
          </a:prstGeom>
          <a:noFill/>
          <a:ln w="9525" cap="flat" cmpd="sng" algn="ctr">
            <a:solidFill>
              <a:srgbClr val="FF0000"/>
            </a:solidFill>
            <a:prstDash val="solid"/>
            <a:round/>
            <a:headEnd type="none" w="med" len="med"/>
            <a:tailEnd type="none" w="med" len="med"/>
          </a:ln>
          <a:effectLst>
            <a:innerShdw blurRad="63500" dist="50800" dir="10800000">
              <a:prstClr val="black">
                <a:alpha val="50000"/>
              </a:prstClr>
            </a:innerShdw>
          </a:effectLst>
        </p:spPr>
      </p:cxnSp>
      <p:sp>
        <p:nvSpPr>
          <p:cNvPr id="13"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79512" y="927377"/>
            <a:ext cx="8855968" cy="5309935"/>
          </a:xfrm>
          <a:prstGeom prst="rect">
            <a:avLst/>
          </a:prstGeom>
        </p:spPr>
        <p:txBody>
          <a:bodyPr/>
          <a:lstStyle/>
          <a:p>
            <a:pPr>
              <a:lnSpc>
                <a:spcPct val="150000"/>
              </a:lnSpc>
              <a:spcBef>
                <a:spcPct val="40000"/>
              </a:spcBef>
              <a:buClr>
                <a:srgbClr val="FF0000"/>
              </a:buClr>
              <a:defRPr/>
            </a:pPr>
            <a:r>
              <a:rPr lang="zh-CN" altLang="en-US" sz="2400" b="1" dirty="0" smtClean="0">
                <a:solidFill>
                  <a:srgbClr val="FF0000"/>
                </a:solidFill>
                <a:latin typeface="微软雅黑" panose="020B0503020204020204" pitchFamily="34" charset="-122"/>
                <a:ea typeface="微软雅黑" panose="020B0503020204020204" pitchFamily="34" charset="-122"/>
              </a:rPr>
              <a:t>（</a:t>
            </a:r>
            <a:r>
              <a:rPr lang="en-US" altLang="zh-CN" sz="2400" b="1" dirty="0" smtClean="0">
                <a:solidFill>
                  <a:srgbClr val="FF0000"/>
                </a:solidFill>
                <a:latin typeface="微软雅黑" panose="020B0503020204020204" pitchFamily="34" charset="-122"/>
                <a:ea typeface="微软雅黑" panose="020B0503020204020204" pitchFamily="34" charset="-122"/>
              </a:rPr>
              <a:t>2</a:t>
            </a:r>
            <a:r>
              <a:rPr lang="zh-CN" altLang="en-US" sz="2400" b="1" dirty="0" smtClean="0">
                <a:solidFill>
                  <a:srgbClr val="FF0000"/>
                </a:solidFill>
                <a:latin typeface="微软雅黑" panose="020B0503020204020204" pitchFamily="34" charset="-122"/>
                <a:ea typeface="微软雅黑" panose="020B0503020204020204" pitchFamily="34" charset="-122"/>
              </a:rPr>
              <a:t>）矢量控制</a:t>
            </a:r>
            <a:r>
              <a:rPr lang="zh-CN" altLang="en-US" sz="2400" b="1" dirty="0">
                <a:solidFill>
                  <a:srgbClr val="FF0000"/>
                </a:solidFill>
                <a:latin typeface="微软雅黑" panose="020B0503020204020204" pitchFamily="34" charset="-122"/>
                <a:ea typeface="微软雅黑" panose="020B0503020204020204" pitchFamily="34" charset="-122"/>
              </a:rPr>
              <a:t>型变频调速</a:t>
            </a:r>
          </a:p>
          <a:p>
            <a:pPr marL="0" lvl="1" indent="457200">
              <a:lnSpc>
                <a:spcPct val="150000"/>
              </a:lnSpc>
              <a:spcBef>
                <a:spcPct val="20000"/>
              </a:spcBef>
              <a:defRPr/>
            </a:pPr>
            <a:r>
              <a:rPr lang="zh-CN" altLang="en-US" sz="2400" b="1" kern="0" dirty="0" smtClean="0">
                <a:solidFill>
                  <a:srgbClr val="000000"/>
                </a:solidFill>
                <a:latin typeface="+mn-lt"/>
                <a:ea typeface="+mn-ea"/>
              </a:rPr>
              <a:t>调速性能接近</a:t>
            </a:r>
            <a:r>
              <a:rPr lang="zh-CN" altLang="en-US" sz="2400" b="1" kern="0" dirty="0">
                <a:solidFill>
                  <a:srgbClr val="000000"/>
                </a:solidFill>
                <a:latin typeface="+mn-lt"/>
                <a:ea typeface="+mn-ea"/>
              </a:rPr>
              <a:t>甚至</a:t>
            </a:r>
            <a:r>
              <a:rPr lang="zh-CN" altLang="en-US" sz="2400" b="1" kern="0" dirty="0" smtClean="0">
                <a:solidFill>
                  <a:srgbClr val="000000"/>
                </a:solidFill>
                <a:latin typeface="+mn-lt"/>
                <a:ea typeface="+mn-ea"/>
              </a:rPr>
              <a:t>超过直流电机，其工作原理：</a:t>
            </a:r>
            <a:endParaRPr lang="zh-CN" altLang="en-US" sz="2400" b="1" kern="0" dirty="0">
              <a:solidFill>
                <a:srgbClr val="000000"/>
              </a:solidFill>
              <a:latin typeface="+mn-lt"/>
              <a:ea typeface="+mn-ea"/>
            </a:endParaRPr>
          </a:p>
          <a:p>
            <a:pPr marL="457200" lvl="2" indent="-457200">
              <a:lnSpc>
                <a:spcPct val="150000"/>
              </a:lnSpc>
              <a:spcBef>
                <a:spcPct val="20000"/>
              </a:spcBef>
              <a:buFont typeface="Wingdings" panose="05000000000000000000" pitchFamily="2" charset="2"/>
              <a:buChar char="l"/>
              <a:defRPr/>
            </a:pPr>
            <a:r>
              <a:rPr lang="zh-CN" altLang="en-US" sz="2400" b="1" kern="0" dirty="0" smtClean="0">
                <a:solidFill>
                  <a:srgbClr val="000000"/>
                </a:solidFill>
                <a:latin typeface="+mn-lt"/>
                <a:ea typeface="+mn-ea"/>
              </a:rPr>
              <a:t>直流电动机主磁通</a:t>
            </a:r>
            <a:r>
              <a:rPr lang="zh-CN" altLang="en-US" sz="2400" b="1" kern="0" dirty="0">
                <a:solidFill>
                  <a:srgbClr val="000000"/>
                </a:solidFill>
                <a:latin typeface="+mn-lt"/>
                <a:ea typeface="+mn-ea"/>
              </a:rPr>
              <a:t>与电枢电流互相</a:t>
            </a:r>
            <a:r>
              <a:rPr lang="zh-CN" altLang="en-US" sz="2400" b="1" kern="0" dirty="0" smtClean="0">
                <a:solidFill>
                  <a:srgbClr val="000000"/>
                </a:solidFill>
                <a:latin typeface="+mn-lt"/>
                <a:ea typeface="+mn-ea"/>
              </a:rPr>
              <a:t>独立，但交流电动机二者相关，</a:t>
            </a:r>
            <a:r>
              <a:rPr lang="zh-CN" altLang="en-US" sz="2400" b="1" kern="0" dirty="0">
                <a:solidFill>
                  <a:srgbClr val="000000"/>
                </a:solidFill>
                <a:latin typeface="+mn-lt"/>
                <a:ea typeface="+mn-ea"/>
              </a:rPr>
              <a:t>其模型为一个高阶非线性，强耦合的多变量系统。</a:t>
            </a:r>
          </a:p>
          <a:p>
            <a:pPr marL="457200" lvl="2" indent="-457200">
              <a:lnSpc>
                <a:spcPct val="150000"/>
              </a:lnSpc>
              <a:spcBef>
                <a:spcPct val="20000"/>
              </a:spcBef>
              <a:buFont typeface="Wingdings" panose="05000000000000000000" pitchFamily="2" charset="2"/>
              <a:buChar char="l"/>
              <a:defRPr/>
            </a:pPr>
            <a:r>
              <a:rPr lang="zh-CN" altLang="en-US" sz="2400" b="1" kern="0" dirty="0" smtClean="0">
                <a:solidFill>
                  <a:srgbClr val="000000"/>
                </a:solidFill>
                <a:latin typeface="+mn-lt"/>
                <a:ea typeface="+mn-ea"/>
              </a:rPr>
              <a:t>通过坐标变换建立</a:t>
            </a:r>
            <a:r>
              <a:rPr lang="zh-CN" altLang="en-US" sz="2400" b="1" kern="0" dirty="0" smtClean="0">
                <a:solidFill>
                  <a:srgbClr val="000000"/>
                </a:solidFill>
              </a:rPr>
              <a:t>交流电动机</a:t>
            </a:r>
            <a:r>
              <a:rPr lang="zh-CN" altLang="en-US" sz="2400" b="1" kern="0" dirty="0" smtClean="0">
                <a:solidFill>
                  <a:srgbClr val="000000"/>
                </a:solidFill>
                <a:latin typeface="+mn-lt"/>
                <a:ea typeface="+mn-ea"/>
              </a:rPr>
              <a:t>的等效直流电机</a:t>
            </a:r>
            <a:r>
              <a:rPr lang="zh-CN" altLang="en-US" sz="2400" b="1" kern="0" dirty="0">
                <a:solidFill>
                  <a:srgbClr val="000000"/>
                </a:solidFill>
                <a:latin typeface="+mn-lt"/>
                <a:ea typeface="+mn-ea"/>
              </a:rPr>
              <a:t>模型</a:t>
            </a:r>
            <a:r>
              <a:rPr lang="zh-CN" altLang="en-US" sz="2400" b="1" kern="0" dirty="0" smtClean="0">
                <a:solidFill>
                  <a:srgbClr val="000000"/>
                </a:solidFill>
                <a:latin typeface="+mn-lt"/>
                <a:ea typeface="+mn-ea"/>
              </a:rPr>
              <a:t>。利用</a:t>
            </a:r>
            <a:r>
              <a:rPr lang="zh-CN" altLang="en-US" sz="2400" b="1" kern="0" dirty="0">
                <a:solidFill>
                  <a:srgbClr val="000000"/>
                </a:solidFill>
                <a:latin typeface="Times New Roman"/>
                <a:ea typeface="+mn-ea"/>
              </a:rPr>
              <a:t>“</a:t>
            </a:r>
            <a:r>
              <a:rPr lang="zh-CN" altLang="en-US" sz="2400" b="1" kern="0" dirty="0">
                <a:solidFill>
                  <a:srgbClr val="000000"/>
                </a:solidFill>
                <a:latin typeface="+mn-lt"/>
                <a:ea typeface="+mn-ea"/>
              </a:rPr>
              <a:t>磁场等效</a:t>
            </a:r>
            <a:r>
              <a:rPr lang="zh-CN" altLang="en-US" sz="2400" b="1" kern="0" dirty="0">
                <a:solidFill>
                  <a:srgbClr val="000000"/>
                </a:solidFill>
                <a:latin typeface="Times New Roman"/>
                <a:ea typeface="+mn-ea"/>
              </a:rPr>
              <a:t>”</a:t>
            </a:r>
            <a:r>
              <a:rPr lang="zh-CN" altLang="en-US" sz="2400" b="1" kern="0" dirty="0">
                <a:solidFill>
                  <a:srgbClr val="000000"/>
                </a:solidFill>
                <a:latin typeface="+mn-lt"/>
                <a:ea typeface="+mn-ea"/>
              </a:rPr>
              <a:t>概念，将三相交流电机输入电流变换为等效的直流电机中彼此独立的电枢电流和</a:t>
            </a:r>
            <a:r>
              <a:rPr lang="zh-CN" altLang="en-US" sz="2400" b="1" kern="0" dirty="0" smtClean="0">
                <a:solidFill>
                  <a:srgbClr val="000000"/>
                </a:solidFill>
                <a:latin typeface="+mn-lt"/>
                <a:ea typeface="+mn-ea"/>
              </a:rPr>
              <a:t>励磁电流，</a:t>
            </a:r>
            <a:r>
              <a:rPr lang="zh-CN" altLang="en-US" sz="2400" b="1" kern="0" dirty="0">
                <a:solidFill>
                  <a:srgbClr val="000000"/>
                </a:solidFill>
                <a:latin typeface="+mn-lt"/>
                <a:ea typeface="+mn-ea"/>
              </a:rPr>
              <a:t>通过对这两个量的反馈控制，实现对电机的转矩控制；再通</a:t>
            </a:r>
            <a:r>
              <a:rPr lang="zh-CN" altLang="en-US" sz="2400" b="1" kern="0" dirty="0" smtClean="0">
                <a:solidFill>
                  <a:srgbClr val="000000"/>
                </a:solidFill>
                <a:latin typeface="+mn-lt"/>
                <a:ea typeface="+mn-ea"/>
              </a:rPr>
              <a:t>过逆变换</a:t>
            </a:r>
            <a:r>
              <a:rPr lang="zh-CN" altLang="en-US" sz="2400" b="1" kern="0" dirty="0">
                <a:solidFill>
                  <a:srgbClr val="000000"/>
                </a:solidFill>
                <a:latin typeface="+mn-lt"/>
                <a:ea typeface="+mn-ea"/>
              </a:rPr>
              <a:t>，将被控制的等效直流电机还原为三相交流电机。</a:t>
            </a:r>
          </a:p>
        </p:txBody>
      </p:sp>
      <p:sp>
        <p:nvSpPr>
          <p:cNvPr id="4"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3"/>
          <p:cNvSpPr>
            <a:spLocks noGrp="1"/>
          </p:cNvSpPr>
          <p:nvPr>
            <p:ph type="sldNum" sz="quarter" idx="4294967295"/>
          </p:nvPr>
        </p:nvSpPr>
        <p:spPr>
          <a:xfrm>
            <a:off x="8316416" y="6262687"/>
            <a:ext cx="251048"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spcBef>
                <a:spcPct val="0"/>
              </a:spcBef>
              <a:buFontTx/>
              <a:buNone/>
            </a:pPr>
            <a:fld id="{8B25ABB5-8FB6-4D48-B5A4-A7CF55CD61F2}" type="slidenum">
              <a:rPr lang="en-US" altLang="zh-CN" sz="1400"/>
              <a:pPr>
                <a:spcBef>
                  <a:spcPct val="0"/>
                </a:spcBef>
                <a:buFontTx/>
                <a:buNone/>
              </a:pPr>
              <a:t>5</a:t>
            </a:fld>
            <a:endParaRPr lang="en-US" altLang="zh-CN" sz="1400" dirty="0"/>
          </a:p>
        </p:txBody>
      </p:sp>
      <p:sp>
        <p:nvSpPr>
          <p:cNvPr id="5123" name="Text Box 5"/>
          <p:cNvSpPr txBox="1">
            <a:spLocks noChangeArrowheads="1"/>
          </p:cNvSpPr>
          <p:nvPr/>
        </p:nvSpPr>
        <p:spPr bwMode="auto">
          <a:xfrm>
            <a:off x="971550" y="908050"/>
            <a:ext cx="489585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zh-CN" altLang="en-US" b="1">
                <a:latin typeface="Times New Roman" pitchFamily="18" charset="0"/>
                <a:ea typeface="隶书" pitchFamily="49" charset="-122"/>
              </a:rPr>
              <a:t>三相异步电动机的优点：</a:t>
            </a:r>
          </a:p>
        </p:txBody>
      </p:sp>
      <p:sp>
        <p:nvSpPr>
          <p:cNvPr id="5124" name="Text Box 6"/>
          <p:cNvSpPr txBox="1">
            <a:spLocks noChangeArrowheads="1"/>
          </p:cNvSpPr>
          <p:nvPr/>
        </p:nvSpPr>
        <p:spPr bwMode="auto">
          <a:xfrm>
            <a:off x="781050" y="1557338"/>
            <a:ext cx="7905750" cy="161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zh-CN" altLang="en-US" sz="2800" b="1" dirty="0">
                <a:latin typeface="Times New Roman" pitchFamily="18" charset="0"/>
              </a:rPr>
              <a:t>（</a:t>
            </a:r>
            <a:r>
              <a:rPr kumimoji="1" lang="en-US" altLang="zh-CN" sz="2800" b="1" dirty="0">
                <a:latin typeface="Times New Roman" pitchFamily="18" charset="0"/>
              </a:rPr>
              <a:t>1</a:t>
            </a:r>
            <a:r>
              <a:rPr kumimoji="1" lang="zh-CN" altLang="en-US" sz="2800" b="1" dirty="0" smtClean="0">
                <a:latin typeface="Times New Roman" pitchFamily="18" charset="0"/>
              </a:rPr>
              <a:t>）调速范围</a:t>
            </a:r>
            <a:r>
              <a:rPr kumimoji="1" lang="zh-CN" altLang="en-US" sz="2800" b="1" dirty="0">
                <a:latin typeface="Times New Roman" pitchFamily="18" charset="0"/>
              </a:rPr>
              <a:t>广，易于平滑调节。</a:t>
            </a:r>
          </a:p>
          <a:p>
            <a:pPr eaLnBrk="1" hangingPunct="1">
              <a:lnSpc>
                <a:spcPct val="70000"/>
              </a:lnSpc>
              <a:spcBef>
                <a:spcPct val="50000"/>
              </a:spcBef>
              <a:buFontTx/>
              <a:buNone/>
            </a:pPr>
            <a:r>
              <a:rPr kumimoji="1" lang="zh-CN" altLang="en-US" sz="2800" b="1" dirty="0">
                <a:latin typeface="Times New Roman" pitchFamily="18" charset="0"/>
              </a:rPr>
              <a:t>（</a:t>
            </a:r>
            <a:r>
              <a:rPr kumimoji="1" lang="en-US" altLang="zh-CN" sz="2800" b="1" dirty="0">
                <a:latin typeface="Times New Roman" pitchFamily="18" charset="0"/>
              </a:rPr>
              <a:t>2</a:t>
            </a:r>
            <a:r>
              <a:rPr kumimoji="1" lang="zh-CN" altLang="en-US" sz="2800" b="1" dirty="0">
                <a:latin typeface="Times New Roman" pitchFamily="18" charset="0"/>
              </a:rPr>
              <a:t>）启动、制动转矩大，易于快速启动、停车。</a:t>
            </a:r>
          </a:p>
          <a:p>
            <a:pPr eaLnBrk="1" hangingPunct="1">
              <a:lnSpc>
                <a:spcPct val="70000"/>
              </a:lnSpc>
              <a:spcBef>
                <a:spcPct val="50000"/>
              </a:spcBef>
              <a:buFontTx/>
              <a:buNone/>
            </a:pPr>
            <a:r>
              <a:rPr kumimoji="1" lang="zh-CN" altLang="en-US" sz="2800" b="1" dirty="0">
                <a:latin typeface="Times New Roman" pitchFamily="18" charset="0"/>
              </a:rPr>
              <a:t>（</a:t>
            </a:r>
            <a:r>
              <a:rPr kumimoji="1" lang="en-US" altLang="zh-CN" sz="2800" b="1" dirty="0">
                <a:latin typeface="Times New Roman" pitchFamily="18" charset="0"/>
              </a:rPr>
              <a:t>3</a:t>
            </a:r>
            <a:r>
              <a:rPr kumimoji="1" lang="zh-CN" altLang="en-US" sz="2800" b="1" dirty="0">
                <a:latin typeface="Times New Roman" pitchFamily="18" charset="0"/>
              </a:rPr>
              <a:t>）易于控制。</a:t>
            </a:r>
          </a:p>
        </p:txBody>
      </p:sp>
      <p:grpSp>
        <p:nvGrpSpPr>
          <p:cNvPr id="5125" name="Group 7"/>
          <p:cNvGrpSpPr>
            <a:grpSpLocks/>
          </p:cNvGrpSpPr>
          <p:nvPr/>
        </p:nvGrpSpPr>
        <p:grpSpPr bwMode="auto">
          <a:xfrm>
            <a:off x="539750" y="3213100"/>
            <a:ext cx="8353425" cy="2987675"/>
            <a:chOff x="276" y="2587"/>
            <a:chExt cx="5016" cy="1882"/>
          </a:xfrm>
        </p:grpSpPr>
        <p:sp>
          <p:nvSpPr>
            <p:cNvPr id="5126" name="Text Box 8"/>
            <p:cNvSpPr txBox="1">
              <a:spLocks noChangeArrowheads="1"/>
            </p:cNvSpPr>
            <p:nvPr/>
          </p:nvSpPr>
          <p:spPr bwMode="auto">
            <a:xfrm>
              <a:off x="408" y="2587"/>
              <a:ext cx="1200"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zh-CN" altLang="en-US" b="1">
                  <a:latin typeface="Times New Roman" pitchFamily="18" charset="0"/>
                  <a:ea typeface="隶书" pitchFamily="49" charset="-122"/>
                </a:rPr>
                <a:t>应用：</a:t>
              </a:r>
            </a:p>
          </p:txBody>
        </p:sp>
        <p:sp>
          <p:nvSpPr>
            <p:cNvPr id="5127" name="Text Box 9"/>
            <p:cNvSpPr txBox="1">
              <a:spLocks noChangeArrowheads="1"/>
            </p:cNvSpPr>
            <p:nvPr/>
          </p:nvSpPr>
          <p:spPr bwMode="auto">
            <a:xfrm>
              <a:off x="276" y="2997"/>
              <a:ext cx="5016" cy="1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zh-CN" altLang="en-US" sz="2800" b="1">
                  <a:latin typeface="Times New Roman" pitchFamily="18" charset="0"/>
                </a:rPr>
                <a:t>（</a:t>
              </a:r>
              <a:r>
                <a:rPr kumimoji="1" lang="en-US" altLang="zh-CN" sz="2800" b="1">
                  <a:latin typeface="Times New Roman" pitchFamily="18" charset="0"/>
                </a:rPr>
                <a:t>1</a:t>
              </a:r>
              <a:r>
                <a:rPr kumimoji="1" lang="zh-CN" altLang="en-US" sz="2800" b="1">
                  <a:latin typeface="Times New Roman" pitchFamily="18" charset="0"/>
                </a:rPr>
                <a:t>）驱动机床、水泵、鼓风机、压缩机、起重卷  </a:t>
              </a:r>
            </a:p>
            <a:p>
              <a:pPr eaLnBrk="1" hangingPunct="1">
                <a:spcBef>
                  <a:spcPct val="50000"/>
                </a:spcBef>
                <a:buFontTx/>
                <a:buNone/>
              </a:pPr>
              <a:r>
                <a:rPr kumimoji="1" lang="zh-CN" altLang="en-US" sz="2800" b="1">
                  <a:latin typeface="Times New Roman" pitchFamily="18" charset="0"/>
                </a:rPr>
                <a:t>         扬设备、矿山机械、轻工机械、农副产品加工</a:t>
              </a:r>
            </a:p>
            <a:p>
              <a:pPr eaLnBrk="1" hangingPunct="1">
                <a:spcBef>
                  <a:spcPct val="50000"/>
                </a:spcBef>
                <a:buFontTx/>
                <a:buNone/>
              </a:pPr>
              <a:r>
                <a:rPr kumimoji="1" lang="zh-CN" altLang="en-US" sz="2800" b="1">
                  <a:latin typeface="Times New Roman" pitchFamily="18" charset="0"/>
                </a:rPr>
                <a:t>         机械等大多数工农生产机械 。</a:t>
              </a:r>
            </a:p>
            <a:p>
              <a:pPr eaLnBrk="1" hangingPunct="1">
                <a:lnSpc>
                  <a:spcPct val="70000"/>
                </a:lnSpc>
                <a:spcBef>
                  <a:spcPct val="50000"/>
                </a:spcBef>
                <a:buFontTx/>
                <a:buNone/>
              </a:pPr>
              <a:r>
                <a:rPr kumimoji="1" lang="zh-CN" altLang="en-US" sz="2800" b="1">
                  <a:latin typeface="Times New Roman" pitchFamily="18" charset="0"/>
                </a:rPr>
                <a:t>（</a:t>
              </a:r>
              <a:r>
                <a:rPr kumimoji="1" lang="en-US" altLang="zh-CN" sz="2800" b="1">
                  <a:latin typeface="Times New Roman" pitchFamily="18" charset="0"/>
                </a:rPr>
                <a:t>2</a:t>
              </a:r>
              <a:r>
                <a:rPr kumimoji="1" lang="zh-CN" altLang="en-US" sz="2800" b="1">
                  <a:latin typeface="Times New Roman" pitchFamily="18" charset="0"/>
                </a:rPr>
                <a:t>）家用电器和医疗器械等</a:t>
              </a:r>
              <a:r>
                <a:rPr kumimoji="1" lang="zh-CN" altLang="en-US" sz="1800"/>
                <a:t> </a:t>
              </a:r>
            </a:p>
          </p:txBody>
        </p:sp>
      </p:grpSp>
      <p:sp>
        <p:nvSpPr>
          <p:cNvPr id="8" name="矩形 7"/>
          <p:cNvSpPr/>
          <p:nvPr/>
        </p:nvSpPr>
        <p:spPr>
          <a:xfrm>
            <a:off x="251520" y="332656"/>
            <a:ext cx="6696744" cy="584775"/>
          </a:xfrm>
          <a:prstGeom prst="rect">
            <a:avLst/>
          </a:prstGeom>
        </p:spPr>
        <p:txBody>
          <a:bodyPr wrap="square">
            <a:spAutoFit/>
          </a:bodyPr>
          <a:lstStyle/>
          <a:p>
            <a:r>
              <a:rPr kumimoji="1" lang="en-US" altLang="zh-CN" b="1" dirty="0">
                <a:latin typeface="宋体" charset="-122"/>
              </a:rPr>
              <a:t> 1. </a:t>
            </a:r>
            <a:r>
              <a:rPr kumimoji="1" lang="zh-CN" altLang="en-US" b="1" dirty="0">
                <a:latin typeface="宋体" charset="-122"/>
              </a:rPr>
              <a:t>三相异步电机结构及工作原理</a:t>
            </a:r>
            <a:endParaRPr lang="zh-CN" altLang="en-US"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323850" y="1032718"/>
            <a:ext cx="77041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nchor="ctr">
            <a:spAutoFit/>
          </a:bodyPr>
          <a:lstStyle>
            <a:lvl1pPr marL="457200" indent="-4572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ea typeface="MS PGothic" panose="020B0600070205080204" pitchFamily="34" charset="-128"/>
              </a:rPr>
              <a:t>Vector Control Drive: </a:t>
            </a:r>
          </a:p>
          <a:p>
            <a:pPr eaLnBrk="1" hangingPunct="1">
              <a:spcBef>
                <a:spcPct val="0"/>
              </a:spcBef>
              <a:buClrTx/>
              <a:buSzTx/>
              <a:buFontTx/>
              <a:buNone/>
            </a:pPr>
            <a:r>
              <a:rPr lang="en-US" altLang="zh-CN" sz="2400" b="1">
                <a:latin typeface="Times New Roman" panose="02020603050405020304" pitchFamily="18" charset="0"/>
                <a:ea typeface="MS PGothic" panose="020B0600070205080204" pitchFamily="34" charset="-128"/>
              </a:rPr>
              <a:t>Field-Oriented Vector Control Algorithm</a:t>
            </a:r>
            <a:endParaRPr lang="ja-JP" altLang="en-US" sz="2400" b="1">
              <a:latin typeface="Times New Roman" panose="02020603050405020304" pitchFamily="18" charset="0"/>
            </a:endParaRPr>
          </a:p>
        </p:txBody>
      </p:sp>
      <p:sp>
        <p:nvSpPr>
          <p:cNvPr id="54275" name="Text Box 3"/>
          <p:cNvSpPr txBox="1">
            <a:spLocks noChangeArrowheads="1"/>
          </p:cNvSpPr>
          <p:nvPr/>
        </p:nvSpPr>
        <p:spPr bwMode="auto">
          <a:xfrm>
            <a:off x="539750" y="2150318"/>
            <a:ext cx="799306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fontAlgn="t" hangingPunct="1"/>
            <a:r>
              <a:rPr lang="en-US" altLang="zh-CN" sz="2000">
                <a:latin typeface="Times New Roman" panose="02020603050405020304" pitchFamily="18" charset="0"/>
              </a:rPr>
              <a:t>The roles of the drive are the </a:t>
            </a:r>
            <a:r>
              <a:rPr lang="en-US" altLang="zh-CN" sz="2000">
                <a:solidFill>
                  <a:srgbClr val="FF0000"/>
                </a:solidFill>
                <a:latin typeface="Times New Roman" panose="02020603050405020304" pitchFamily="18" charset="0"/>
              </a:rPr>
              <a:t>communication </a:t>
            </a:r>
            <a:r>
              <a:rPr lang="en-US" altLang="zh-CN" sz="2000">
                <a:latin typeface="Times New Roman" panose="02020603050405020304" pitchFamily="18" charset="0"/>
              </a:rPr>
              <a:t>and the</a:t>
            </a:r>
            <a:r>
              <a:rPr lang="en-US" altLang="zh-CN" sz="2000">
                <a:solidFill>
                  <a:srgbClr val="FF0000"/>
                </a:solidFill>
                <a:latin typeface="Times New Roman" panose="02020603050405020304" pitchFamily="18" charset="0"/>
              </a:rPr>
              <a:t> amplification</a:t>
            </a:r>
            <a:r>
              <a:rPr lang="en-US" altLang="zh-CN" sz="2000">
                <a:latin typeface="Times New Roman" panose="02020603050405020304" pitchFamily="18" charset="0"/>
              </a:rPr>
              <a:t> of current in the stator windings.</a:t>
            </a:r>
          </a:p>
          <a:p>
            <a:pPr eaLnBrk="1" fontAlgn="t" hangingPunct="1"/>
            <a:r>
              <a:rPr lang="en-US" altLang="zh-CN" sz="2000">
                <a:latin typeface="Times New Roman" panose="02020603050405020304" pitchFamily="18" charset="0"/>
              </a:rPr>
              <a:t>The only difference is that a DC brushless motor has permanent magnet rotor, where as an AC motor has a squirrel-cage rotor with no magnets.</a:t>
            </a:r>
          </a:p>
        </p:txBody>
      </p:sp>
      <p:pic>
        <p:nvPicPr>
          <p:cNvPr id="542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4095005"/>
            <a:ext cx="4681538" cy="264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 Box 5"/>
          <p:cNvSpPr txBox="1">
            <a:spLocks noChangeArrowheads="1"/>
          </p:cNvSpPr>
          <p:nvPr/>
        </p:nvSpPr>
        <p:spPr bwMode="auto">
          <a:xfrm>
            <a:off x="250825" y="3734643"/>
            <a:ext cx="4103688"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fontAlgn="t" hangingPunct="1"/>
            <a:r>
              <a:rPr lang="en-US" altLang="zh-CN" sz="2000">
                <a:latin typeface="Times New Roman" panose="02020603050405020304" pitchFamily="18" charset="0"/>
              </a:rPr>
              <a:t>     Assuming that this angle between the 2 magnetic fields is known, an AC motor can be commutated to provide a similar torque-speed characteristics to DC brushless motor.</a:t>
            </a:r>
          </a:p>
          <a:p>
            <a:pPr eaLnBrk="1" fontAlgn="t" hangingPunct="1"/>
            <a:r>
              <a:rPr lang="en-US" altLang="zh-CN" sz="2000">
                <a:latin typeface="Times New Roman" panose="02020603050405020304" pitchFamily="18" charset="0"/>
              </a:rPr>
              <a:t>     The only difference maybe in the transient response</a:t>
            </a:r>
          </a:p>
        </p:txBody>
      </p:sp>
      <p:pic>
        <p:nvPicPr>
          <p:cNvPr id="54278" name="图片 3"/>
          <p:cNvPicPr>
            <a:picLocks noChangeArrowheads="1"/>
          </p:cNvPicPr>
          <p:nvPr/>
        </p:nvPicPr>
        <p:blipFill>
          <a:blip r:embed="rId3">
            <a:extLst>
              <a:ext uri="{28A0092B-C50C-407E-A947-70E740481C1C}">
                <a14:useLocalDpi xmlns:a14="http://schemas.microsoft.com/office/drawing/2010/main" val="0"/>
              </a:ext>
            </a:extLst>
          </a:blip>
          <a:srcRect l="28661" r="2008"/>
          <a:stretch>
            <a:fillRect/>
          </a:stretch>
        </p:blipFill>
        <p:spPr bwMode="auto">
          <a:xfrm>
            <a:off x="6156325" y="1072405"/>
            <a:ext cx="273685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spTree>
    <p:extLst>
      <p:ext uri="{BB962C8B-B14F-4D97-AF65-F5344CB8AC3E}">
        <p14:creationId xmlns:p14="http://schemas.microsoft.com/office/powerpoint/2010/main" val="7700717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179512" y="1340768"/>
            <a:ext cx="8748588" cy="4536504"/>
          </a:xfrm>
          <a:prstGeom prst="rect">
            <a:avLst/>
          </a:prstGeom>
        </p:spPr>
        <p:txBody>
          <a:bodyPr/>
          <a:lstStyle/>
          <a:p>
            <a:pPr marL="0" lvl="1">
              <a:lnSpc>
                <a:spcPct val="150000"/>
              </a:lnSpc>
              <a:spcBef>
                <a:spcPts val="0"/>
              </a:spcBef>
              <a:defRPr/>
            </a:pPr>
            <a:r>
              <a:rPr lang="zh-CN" altLang="en-US" sz="2600" b="1" kern="0" dirty="0">
                <a:solidFill>
                  <a:srgbClr val="000000"/>
                </a:solidFill>
                <a:latin typeface="+mn-ea"/>
                <a:ea typeface="+mn-ea"/>
              </a:rPr>
              <a:t>矢量变换调速系统的</a:t>
            </a:r>
            <a:r>
              <a:rPr lang="zh-CN" altLang="en-US" sz="2600" b="1" kern="0" dirty="0" smtClean="0">
                <a:solidFill>
                  <a:srgbClr val="000000"/>
                </a:solidFill>
                <a:latin typeface="+mn-ea"/>
                <a:ea typeface="+mn-ea"/>
              </a:rPr>
              <a:t>特性</a:t>
            </a:r>
            <a:r>
              <a:rPr lang="en-US" altLang="zh-CN" sz="2600" b="1" kern="0" dirty="0" smtClean="0">
                <a:solidFill>
                  <a:srgbClr val="000000"/>
                </a:solidFill>
                <a:latin typeface="+mn-ea"/>
                <a:ea typeface="+mn-ea"/>
              </a:rPr>
              <a:t>:</a:t>
            </a:r>
          </a:p>
          <a:p>
            <a:pPr marL="342900" lvl="2" indent="-342900">
              <a:lnSpc>
                <a:spcPct val="150000"/>
              </a:lnSpc>
              <a:spcBef>
                <a:spcPts val="0"/>
              </a:spcBef>
              <a:buClr>
                <a:srgbClr val="FF0000"/>
              </a:buClr>
              <a:buFont typeface="Wingdings" panose="05000000000000000000" pitchFamily="2" charset="2"/>
              <a:buChar char="l"/>
              <a:defRPr/>
            </a:pPr>
            <a:r>
              <a:rPr lang="zh-CN" altLang="en-US" sz="2400" b="1" kern="0" dirty="0" smtClean="0">
                <a:solidFill>
                  <a:srgbClr val="000000"/>
                </a:solidFill>
                <a:latin typeface="+mn-lt"/>
                <a:ea typeface="+mn-ea"/>
              </a:rPr>
              <a:t>速度控制</a:t>
            </a:r>
            <a:r>
              <a:rPr lang="zh-CN" altLang="en-US" sz="2400" b="1" kern="0" dirty="0">
                <a:solidFill>
                  <a:srgbClr val="000000"/>
                </a:solidFill>
                <a:latin typeface="+mn-lt"/>
                <a:ea typeface="+mn-ea"/>
              </a:rPr>
              <a:t>精度和过渡过程响应时间与直流电机大致相同，调速精度可达</a:t>
            </a:r>
            <a:r>
              <a:rPr lang="en-US" altLang="zh-CN" sz="2400" b="1" kern="0" dirty="0">
                <a:solidFill>
                  <a:srgbClr val="000000"/>
                </a:solidFill>
                <a:latin typeface="+mn-lt"/>
                <a:ea typeface="+mn-ea"/>
              </a:rPr>
              <a:t>±0.1%</a:t>
            </a:r>
          </a:p>
          <a:p>
            <a:pPr marL="342900" lvl="2" indent="-342900">
              <a:lnSpc>
                <a:spcPct val="150000"/>
              </a:lnSpc>
              <a:spcBef>
                <a:spcPts val="0"/>
              </a:spcBef>
              <a:buClr>
                <a:srgbClr val="FF0000"/>
              </a:buClr>
              <a:buFont typeface="Wingdings" panose="05000000000000000000" pitchFamily="2" charset="2"/>
              <a:buChar char="l"/>
              <a:defRPr/>
            </a:pPr>
            <a:r>
              <a:rPr lang="zh-CN" altLang="en-US" sz="2400" b="1" kern="0" dirty="0">
                <a:solidFill>
                  <a:srgbClr val="000000"/>
                </a:solidFill>
                <a:latin typeface="+mn-lt"/>
                <a:ea typeface="+mn-ea"/>
              </a:rPr>
              <a:t>自动弱磁控制与直流电机调速系统相同，弱磁调速范围为</a:t>
            </a:r>
            <a:r>
              <a:rPr lang="en-US" altLang="zh-CN" sz="2400" b="1" kern="0" dirty="0" smtClean="0">
                <a:solidFill>
                  <a:srgbClr val="000000"/>
                </a:solidFill>
                <a:latin typeface="+mn-lt"/>
                <a:ea typeface="+mn-ea"/>
              </a:rPr>
              <a:t>4</a:t>
            </a:r>
            <a:r>
              <a:rPr lang="en-US" altLang="zh-CN" sz="2400" b="1" kern="0" dirty="0">
                <a:solidFill>
                  <a:srgbClr val="000000"/>
                </a:solidFill>
                <a:latin typeface="+mn-lt"/>
                <a:ea typeface="+mn-ea"/>
              </a:rPr>
              <a:t>:</a:t>
            </a:r>
            <a:r>
              <a:rPr lang="en-US" altLang="zh-CN" sz="2400" b="1" kern="0" dirty="0" smtClean="0">
                <a:solidFill>
                  <a:srgbClr val="000000"/>
                </a:solidFill>
                <a:latin typeface="+mn-lt"/>
                <a:ea typeface="+mn-ea"/>
              </a:rPr>
              <a:t>1</a:t>
            </a:r>
            <a:endParaRPr lang="en-US" altLang="zh-CN" sz="2400" b="1" kern="0" dirty="0">
              <a:solidFill>
                <a:srgbClr val="000000"/>
              </a:solidFill>
              <a:latin typeface="+mn-lt"/>
              <a:ea typeface="+mn-ea"/>
            </a:endParaRPr>
          </a:p>
          <a:p>
            <a:pPr marL="342900" lvl="2" indent="-342900">
              <a:lnSpc>
                <a:spcPct val="150000"/>
              </a:lnSpc>
              <a:spcBef>
                <a:spcPts val="0"/>
              </a:spcBef>
              <a:buClr>
                <a:srgbClr val="FF0000"/>
              </a:buClr>
              <a:buFont typeface="Wingdings" panose="05000000000000000000" pitchFamily="2" charset="2"/>
              <a:buChar char="l"/>
              <a:defRPr/>
            </a:pPr>
            <a:r>
              <a:rPr lang="zh-CN" altLang="en-US" sz="2400" b="1" kern="0" dirty="0">
                <a:solidFill>
                  <a:srgbClr val="000000"/>
                </a:solidFill>
                <a:latin typeface="+mn-lt"/>
                <a:ea typeface="+mn-ea"/>
              </a:rPr>
              <a:t>过载能力强，能承受冲击负载，突然加减速和突然可逆运行，能实现四象限运行。</a:t>
            </a:r>
          </a:p>
          <a:p>
            <a:pPr marL="342900" lvl="2" indent="-342900">
              <a:lnSpc>
                <a:spcPct val="150000"/>
              </a:lnSpc>
              <a:spcBef>
                <a:spcPts val="0"/>
              </a:spcBef>
              <a:buClr>
                <a:srgbClr val="FF0000"/>
              </a:buClr>
              <a:buFont typeface="Wingdings" panose="05000000000000000000" pitchFamily="2" charset="2"/>
              <a:buChar char="l"/>
              <a:defRPr/>
            </a:pPr>
            <a:r>
              <a:rPr lang="zh-CN" altLang="en-US" sz="2400" b="1" kern="0" dirty="0">
                <a:solidFill>
                  <a:srgbClr val="000000"/>
                </a:solidFill>
                <a:latin typeface="+mn-lt"/>
                <a:ea typeface="+mn-ea"/>
              </a:rPr>
              <a:t>性能良好的矢量控制的交流调速系统比直流系统效率高约</a:t>
            </a:r>
            <a:r>
              <a:rPr lang="en-US" altLang="zh-CN" sz="2400" b="1" kern="0" dirty="0">
                <a:solidFill>
                  <a:srgbClr val="000000"/>
                </a:solidFill>
                <a:latin typeface="+mn-lt"/>
                <a:ea typeface="+mn-ea"/>
              </a:rPr>
              <a:t>2%</a:t>
            </a:r>
            <a:r>
              <a:rPr lang="zh-CN" altLang="en-US" sz="2400" b="1" kern="0" dirty="0">
                <a:solidFill>
                  <a:srgbClr val="000000"/>
                </a:solidFill>
                <a:latin typeface="+mn-lt"/>
                <a:ea typeface="+mn-ea"/>
              </a:rPr>
              <a:t>，不存在直流电机换向火花问题</a:t>
            </a:r>
            <a:r>
              <a:rPr lang="zh-CN" altLang="en-US" sz="2400" b="1" kern="0" dirty="0" smtClean="0">
                <a:solidFill>
                  <a:srgbClr val="000000"/>
                </a:solidFill>
                <a:latin typeface="+mn-lt"/>
                <a:ea typeface="+mn-ea"/>
              </a:rPr>
              <a:t>。</a:t>
            </a:r>
            <a:endParaRPr lang="zh-CN" altLang="en-US" sz="2400" b="1" kern="0" dirty="0">
              <a:solidFill>
                <a:srgbClr val="000000"/>
              </a:solidFill>
              <a:latin typeface="+mn-lt"/>
              <a:ea typeface="+mn-ea"/>
            </a:endParaRPr>
          </a:p>
        </p:txBody>
      </p:sp>
      <p:sp>
        <p:nvSpPr>
          <p:cNvPr id="4"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1" name="Picture 3" descr="F:\JINBO\DOC\本科生教学\MECH\李运华版\扫描\机电控制插图\已处理图\Fig.3-32 矢量控制型SPWM变频调速电路原理.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996953"/>
            <a:ext cx="5040560" cy="3747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txBox="1">
            <a:spLocks noChangeArrowheads="1"/>
          </p:cNvSpPr>
          <p:nvPr/>
        </p:nvSpPr>
        <p:spPr>
          <a:xfrm>
            <a:off x="611560" y="1124744"/>
            <a:ext cx="8352928" cy="1944216"/>
          </a:xfrm>
          <a:prstGeom prst="rect">
            <a:avLst/>
          </a:prstGeom>
        </p:spPr>
        <p:txBody>
          <a:bodyPr/>
          <a:lstStyle/>
          <a:p>
            <a:pPr marL="0" lvl="1">
              <a:lnSpc>
                <a:spcPct val="90000"/>
              </a:lnSpc>
              <a:spcBef>
                <a:spcPct val="20000"/>
              </a:spcBef>
              <a:defRPr/>
            </a:pPr>
            <a:r>
              <a:rPr lang="zh-CN" altLang="en-US" sz="2000" b="1" kern="0" dirty="0">
                <a:solidFill>
                  <a:srgbClr val="000000"/>
                </a:solidFill>
                <a:latin typeface="+mn-lt"/>
                <a:ea typeface="+mn-ea"/>
              </a:rPr>
              <a:t>矢量变换的运算原理及原理</a:t>
            </a:r>
            <a:r>
              <a:rPr lang="zh-CN" altLang="en-US" sz="2000" b="1" kern="0" dirty="0" smtClean="0">
                <a:solidFill>
                  <a:srgbClr val="000000"/>
                </a:solidFill>
                <a:latin typeface="+mn-lt"/>
                <a:ea typeface="+mn-ea"/>
              </a:rPr>
              <a:t>电路</a:t>
            </a:r>
            <a:endParaRPr lang="en-US" altLang="zh-CN" sz="2000" b="1" kern="0" dirty="0" smtClean="0">
              <a:solidFill>
                <a:srgbClr val="000000"/>
              </a:solidFill>
              <a:latin typeface="+mn-lt"/>
              <a:ea typeface="+mn-ea"/>
            </a:endParaRPr>
          </a:p>
          <a:p>
            <a:pPr marL="342900" lvl="1" indent="-342900">
              <a:lnSpc>
                <a:spcPct val="90000"/>
              </a:lnSpc>
              <a:spcBef>
                <a:spcPct val="20000"/>
              </a:spcBef>
              <a:buClr>
                <a:srgbClr val="FF0000"/>
              </a:buClr>
              <a:buFont typeface="Wingdings" panose="05000000000000000000" pitchFamily="2" charset="2"/>
              <a:buChar char="l"/>
              <a:defRPr/>
            </a:pPr>
            <a:r>
              <a:rPr lang="zh-CN" altLang="en-US" sz="2000" b="1" kern="0" dirty="0" smtClean="0">
                <a:solidFill>
                  <a:srgbClr val="000000"/>
                </a:solidFill>
                <a:latin typeface="+mn-lt"/>
                <a:ea typeface="+mn-ea"/>
              </a:rPr>
              <a:t>三相</a:t>
            </a:r>
            <a:r>
              <a:rPr lang="en-US" altLang="zh-CN" sz="2000" b="1" kern="0" dirty="0">
                <a:solidFill>
                  <a:srgbClr val="000000"/>
                </a:solidFill>
                <a:latin typeface="+mn-lt"/>
                <a:ea typeface="+mn-ea"/>
              </a:rPr>
              <a:t>/</a:t>
            </a:r>
            <a:r>
              <a:rPr lang="zh-CN" altLang="en-US" sz="2000" b="1" kern="0" dirty="0">
                <a:solidFill>
                  <a:srgbClr val="000000"/>
                </a:solidFill>
                <a:latin typeface="+mn-lt"/>
                <a:ea typeface="+mn-ea"/>
              </a:rPr>
              <a:t>二相</a:t>
            </a:r>
            <a:r>
              <a:rPr lang="zh-CN" altLang="en-US" sz="2000" b="1" kern="0" dirty="0" smtClean="0">
                <a:solidFill>
                  <a:srgbClr val="000000"/>
                </a:solidFill>
                <a:latin typeface="+mn-lt"/>
                <a:ea typeface="+mn-ea"/>
              </a:rPr>
              <a:t>变换、</a:t>
            </a:r>
            <a:r>
              <a:rPr lang="zh-CN" altLang="en-US" sz="2000" b="1" kern="0" dirty="0">
                <a:solidFill>
                  <a:srgbClr val="000000"/>
                </a:solidFill>
                <a:latin typeface="+mn-lt"/>
                <a:ea typeface="+mn-ea"/>
              </a:rPr>
              <a:t>矢量</a:t>
            </a:r>
            <a:r>
              <a:rPr lang="zh-CN" altLang="en-US" sz="2000" b="1" kern="0" dirty="0" smtClean="0">
                <a:solidFill>
                  <a:srgbClr val="000000"/>
                </a:solidFill>
                <a:latin typeface="+mn-lt"/>
                <a:ea typeface="+mn-ea"/>
              </a:rPr>
              <a:t>旋转变换（</a:t>
            </a:r>
            <a:r>
              <a:rPr lang="en-US" altLang="zh-CN" sz="2000" b="1" kern="0" dirty="0">
                <a:solidFill>
                  <a:srgbClr val="000000"/>
                </a:solidFill>
                <a:latin typeface="+mn-lt"/>
                <a:ea typeface="+mn-ea"/>
              </a:rPr>
              <a:t>VR</a:t>
            </a:r>
            <a:r>
              <a:rPr lang="zh-CN" altLang="en-US" sz="2000" b="1" kern="0" dirty="0">
                <a:solidFill>
                  <a:srgbClr val="000000"/>
                </a:solidFill>
                <a:latin typeface="+mn-lt"/>
                <a:ea typeface="+mn-ea"/>
              </a:rPr>
              <a:t>）和直角</a:t>
            </a:r>
            <a:r>
              <a:rPr lang="en-US" altLang="zh-CN" sz="2000" b="1" kern="0" dirty="0">
                <a:solidFill>
                  <a:srgbClr val="000000"/>
                </a:solidFill>
                <a:latin typeface="+mn-lt"/>
                <a:ea typeface="+mn-ea"/>
              </a:rPr>
              <a:t>/</a:t>
            </a:r>
            <a:r>
              <a:rPr lang="zh-CN" altLang="en-US" sz="2000" b="1" kern="0" dirty="0">
                <a:solidFill>
                  <a:srgbClr val="000000"/>
                </a:solidFill>
                <a:latin typeface="+mn-lt"/>
                <a:ea typeface="+mn-ea"/>
              </a:rPr>
              <a:t>极坐标</a:t>
            </a:r>
            <a:r>
              <a:rPr lang="zh-CN" altLang="en-US" sz="2000" b="1" kern="0" dirty="0" smtClean="0">
                <a:solidFill>
                  <a:srgbClr val="000000"/>
                </a:solidFill>
                <a:latin typeface="+mn-lt"/>
                <a:ea typeface="+mn-ea"/>
              </a:rPr>
              <a:t>变换等</a:t>
            </a:r>
            <a:endParaRPr lang="en-US" altLang="zh-CN" sz="2000" b="1" kern="0" dirty="0">
              <a:solidFill>
                <a:srgbClr val="000000"/>
              </a:solidFill>
              <a:latin typeface="+mn-lt"/>
              <a:ea typeface="+mn-ea"/>
            </a:endParaRPr>
          </a:p>
          <a:p>
            <a:pPr marL="342900" lvl="1" indent="-342900">
              <a:lnSpc>
                <a:spcPct val="90000"/>
              </a:lnSpc>
              <a:spcBef>
                <a:spcPct val="20000"/>
              </a:spcBef>
              <a:buClr>
                <a:srgbClr val="FF0000"/>
              </a:buClr>
              <a:buFont typeface="Wingdings" panose="05000000000000000000" pitchFamily="2" charset="2"/>
              <a:buChar char="l"/>
              <a:defRPr/>
            </a:pPr>
            <a:r>
              <a:rPr lang="zh-CN" altLang="en-US" sz="2000" b="1" kern="0" dirty="0" smtClean="0">
                <a:solidFill>
                  <a:srgbClr val="000000"/>
                </a:solidFill>
                <a:latin typeface="+mn-lt"/>
                <a:ea typeface="+mn-ea"/>
              </a:rPr>
              <a:t>双</a:t>
            </a:r>
            <a:r>
              <a:rPr lang="zh-CN" altLang="en-US" sz="2000" b="1" kern="0" dirty="0">
                <a:solidFill>
                  <a:srgbClr val="000000"/>
                </a:solidFill>
                <a:latin typeface="+mn-lt"/>
                <a:ea typeface="+mn-ea"/>
              </a:rPr>
              <a:t>闭环控制系统：</a:t>
            </a:r>
            <a:r>
              <a:rPr lang="en-US" altLang="zh-CN" sz="2000" b="1" kern="0" dirty="0">
                <a:solidFill>
                  <a:srgbClr val="000000"/>
                </a:solidFill>
                <a:latin typeface="+mn-lt"/>
                <a:ea typeface="+mn-ea"/>
              </a:rPr>
              <a:t>1</a:t>
            </a:r>
            <a:r>
              <a:rPr lang="zh-CN" altLang="en-US" sz="2000" b="1" kern="0" dirty="0">
                <a:solidFill>
                  <a:srgbClr val="000000"/>
                </a:solidFill>
                <a:latin typeface="+mn-lt"/>
                <a:ea typeface="+mn-ea"/>
              </a:rPr>
              <a:t>个速度调节器（</a:t>
            </a:r>
            <a:r>
              <a:rPr lang="en-US" altLang="zh-CN" sz="2000" b="1" kern="0" dirty="0">
                <a:solidFill>
                  <a:srgbClr val="000000"/>
                </a:solidFill>
                <a:latin typeface="+mn-lt"/>
                <a:ea typeface="+mn-ea"/>
              </a:rPr>
              <a:t>ASR</a:t>
            </a:r>
            <a:r>
              <a:rPr lang="zh-CN" altLang="en-US" sz="2000" b="1" kern="0" dirty="0">
                <a:solidFill>
                  <a:srgbClr val="000000"/>
                </a:solidFill>
                <a:latin typeface="+mn-lt"/>
                <a:ea typeface="+mn-ea"/>
              </a:rPr>
              <a:t>），</a:t>
            </a:r>
            <a:r>
              <a:rPr lang="en-US" altLang="zh-CN" sz="2000" b="1" kern="0" dirty="0">
                <a:solidFill>
                  <a:srgbClr val="000000"/>
                </a:solidFill>
                <a:latin typeface="+mn-lt"/>
                <a:ea typeface="+mn-ea"/>
              </a:rPr>
              <a:t>2</a:t>
            </a:r>
            <a:r>
              <a:rPr lang="zh-CN" altLang="en-US" sz="2000" b="1" kern="0" dirty="0">
                <a:solidFill>
                  <a:srgbClr val="000000"/>
                </a:solidFill>
                <a:latin typeface="+mn-lt"/>
                <a:ea typeface="+mn-ea"/>
              </a:rPr>
              <a:t>个电流调节器（</a:t>
            </a:r>
            <a:r>
              <a:rPr lang="en-US" altLang="zh-CN" sz="2000" b="1" kern="0" dirty="0">
                <a:solidFill>
                  <a:srgbClr val="000000"/>
                </a:solidFill>
                <a:latin typeface="+mn-lt"/>
                <a:ea typeface="+mn-ea"/>
              </a:rPr>
              <a:t>ACR</a:t>
            </a:r>
            <a:r>
              <a:rPr lang="zh-CN" altLang="en-US" sz="2000" b="1" kern="0" dirty="0">
                <a:solidFill>
                  <a:srgbClr val="000000"/>
                </a:solidFill>
                <a:latin typeface="+mn-lt"/>
                <a:ea typeface="+mn-ea"/>
              </a:rPr>
              <a:t>），</a:t>
            </a:r>
            <a:r>
              <a:rPr lang="en-US" altLang="zh-CN" sz="2000" b="1" kern="0" dirty="0">
                <a:solidFill>
                  <a:srgbClr val="000000"/>
                </a:solidFill>
                <a:latin typeface="+mn-lt"/>
                <a:ea typeface="+mn-ea"/>
              </a:rPr>
              <a:t>1</a:t>
            </a:r>
            <a:r>
              <a:rPr lang="zh-CN" altLang="en-US" sz="2000" b="1" kern="0" dirty="0">
                <a:solidFill>
                  <a:srgbClr val="000000"/>
                </a:solidFill>
                <a:latin typeface="+mn-lt"/>
                <a:ea typeface="+mn-ea"/>
              </a:rPr>
              <a:t>个磁通调节器（</a:t>
            </a:r>
            <a:r>
              <a:rPr lang="en-US" altLang="zh-CN" sz="2000" b="1" kern="0" dirty="0" err="1">
                <a:solidFill>
                  <a:srgbClr val="000000"/>
                </a:solidFill>
                <a:latin typeface="+mn-lt"/>
                <a:ea typeface="+mn-ea"/>
              </a:rPr>
              <a:t>A</a:t>
            </a:r>
            <a:r>
              <a:rPr lang="en-US" altLang="zh-CN" sz="2000" b="1" kern="0" dirty="0" err="1">
                <a:solidFill>
                  <a:srgbClr val="000000"/>
                </a:solidFill>
                <a:latin typeface="+mn-lt"/>
                <a:ea typeface="+mn-ea"/>
                <a:sym typeface="Symbol" pitchFamily="18" charset="2"/>
              </a:rPr>
              <a:t></a:t>
            </a:r>
            <a:r>
              <a:rPr lang="en-US" altLang="zh-CN" sz="2000" b="1" kern="0" dirty="0" err="1">
                <a:solidFill>
                  <a:srgbClr val="000000"/>
                </a:solidFill>
                <a:latin typeface="+mn-lt"/>
                <a:ea typeface="+mn-ea"/>
              </a:rPr>
              <a:t>R</a:t>
            </a:r>
            <a:r>
              <a:rPr lang="zh-CN" altLang="en-US" sz="2000" b="1" kern="0" dirty="0" smtClean="0">
                <a:solidFill>
                  <a:srgbClr val="000000"/>
                </a:solidFill>
                <a:latin typeface="+mn-lt"/>
                <a:ea typeface="+mn-ea"/>
              </a:rPr>
              <a:t>）</a:t>
            </a:r>
            <a:endParaRPr lang="en-US" altLang="zh-CN" sz="2000" b="1" kern="0" dirty="0" smtClean="0">
              <a:solidFill>
                <a:srgbClr val="000000"/>
              </a:solidFill>
              <a:latin typeface="+mn-lt"/>
              <a:ea typeface="+mn-ea"/>
            </a:endParaRPr>
          </a:p>
          <a:p>
            <a:pPr marL="342900" lvl="1" indent="-342900">
              <a:lnSpc>
                <a:spcPct val="90000"/>
              </a:lnSpc>
              <a:spcBef>
                <a:spcPct val="20000"/>
              </a:spcBef>
              <a:buClr>
                <a:srgbClr val="FF0000"/>
              </a:buClr>
              <a:buFont typeface="Wingdings" panose="05000000000000000000" pitchFamily="2" charset="2"/>
              <a:buChar char="l"/>
              <a:defRPr/>
            </a:pPr>
            <a:r>
              <a:rPr lang="zh-CN" altLang="en-US" sz="2000" b="1" kern="0" dirty="0" smtClean="0">
                <a:solidFill>
                  <a:srgbClr val="000000"/>
                </a:solidFill>
                <a:latin typeface="+mn-lt"/>
                <a:ea typeface="+mn-ea"/>
              </a:rPr>
              <a:t>逆变器</a:t>
            </a:r>
            <a:r>
              <a:rPr lang="zh-CN" altLang="en-US" sz="2000" b="1" kern="0" dirty="0">
                <a:solidFill>
                  <a:srgbClr val="000000"/>
                </a:solidFill>
                <a:latin typeface="+mn-lt"/>
                <a:ea typeface="+mn-ea"/>
              </a:rPr>
              <a:t>采用</a:t>
            </a:r>
            <a:r>
              <a:rPr lang="en-US" altLang="zh-CN" sz="2000" b="1" kern="0" dirty="0" err="1">
                <a:solidFill>
                  <a:srgbClr val="000000"/>
                </a:solidFill>
                <a:latin typeface="+mn-lt"/>
                <a:ea typeface="+mn-ea"/>
              </a:rPr>
              <a:t>SPWM</a:t>
            </a:r>
            <a:r>
              <a:rPr lang="zh-CN" altLang="en-US" sz="2000" b="1" kern="0" dirty="0" smtClean="0">
                <a:solidFill>
                  <a:srgbClr val="000000"/>
                </a:solidFill>
                <a:latin typeface="+mn-lt"/>
                <a:ea typeface="+mn-ea"/>
              </a:rPr>
              <a:t>系统</a:t>
            </a:r>
            <a:r>
              <a:rPr lang="en-US" altLang="zh-CN" sz="2000" b="1" kern="0" dirty="0" smtClean="0">
                <a:solidFill>
                  <a:srgbClr val="000000"/>
                </a:solidFill>
                <a:latin typeface="+mn-lt"/>
                <a:ea typeface="+mn-ea"/>
              </a:rPr>
              <a:t>;</a:t>
            </a:r>
          </a:p>
          <a:p>
            <a:pPr marL="342900" lvl="1" indent="-342900">
              <a:lnSpc>
                <a:spcPct val="90000"/>
              </a:lnSpc>
              <a:spcBef>
                <a:spcPct val="20000"/>
              </a:spcBef>
              <a:buClr>
                <a:srgbClr val="FF0000"/>
              </a:buClr>
              <a:buFont typeface="Wingdings" panose="05000000000000000000" pitchFamily="2" charset="2"/>
              <a:buChar char="l"/>
              <a:defRPr/>
            </a:pPr>
            <a:r>
              <a:rPr lang="zh-CN" altLang="en-US" sz="2000" b="1" kern="0" dirty="0" smtClean="0">
                <a:solidFill>
                  <a:srgbClr val="000000"/>
                </a:solidFill>
                <a:latin typeface="+mn-lt"/>
                <a:ea typeface="+mn-ea"/>
              </a:rPr>
              <a:t>具有</a:t>
            </a:r>
            <a:r>
              <a:rPr lang="zh-CN" altLang="en-US" sz="2000" b="1" kern="0" dirty="0">
                <a:solidFill>
                  <a:srgbClr val="000000"/>
                </a:solidFill>
                <a:latin typeface="+mn-lt"/>
                <a:ea typeface="+mn-ea"/>
              </a:rPr>
              <a:t>电流、电压、速度等传感器。</a:t>
            </a:r>
          </a:p>
        </p:txBody>
      </p:sp>
      <p:sp>
        <p:nvSpPr>
          <p:cNvPr id="7"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4"/>
          <p:cNvSpPr>
            <a:spLocks noChangeArrowheads="1"/>
          </p:cNvSpPr>
          <p:nvPr/>
        </p:nvSpPr>
        <p:spPr bwMode="auto">
          <a:xfrm>
            <a:off x="323528" y="1148718"/>
            <a:ext cx="4464050"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nSpc>
                <a:spcPct val="150000"/>
              </a:lnSpc>
              <a:spcBef>
                <a:spcPct val="40000"/>
              </a:spcBef>
              <a:buClr>
                <a:srgbClr val="FF0000"/>
              </a:buClr>
              <a:buFontTx/>
              <a:buNone/>
              <a:defRPr/>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3</a:t>
            </a:r>
            <a:r>
              <a:rPr lang="zh-CN" altLang="en-US" sz="2400" b="1" dirty="0">
                <a:solidFill>
                  <a:srgbClr val="FF0000"/>
                </a:solidFill>
                <a:latin typeface="微软雅黑" panose="020B0503020204020204" pitchFamily="34" charset="-122"/>
                <a:ea typeface="微软雅黑" panose="020B0503020204020204" pitchFamily="34" charset="-122"/>
              </a:rPr>
              <a:t>）变转差率调速 </a:t>
            </a:r>
          </a:p>
        </p:txBody>
      </p:sp>
      <p:sp>
        <p:nvSpPr>
          <p:cNvPr id="51204" name="Rectangle 8"/>
          <p:cNvSpPr>
            <a:spLocks noChangeArrowheads="1"/>
          </p:cNvSpPr>
          <p:nvPr/>
        </p:nvSpPr>
        <p:spPr bwMode="auto">
          <a:xfrm>
            <a:off x="512887" y="1772816"/>
            <a:ext cx="82804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zh-CN" altLang="en-US" sz="2800" b="1" dirty="0" smtClean="0">
                <a:solidFill>
                  <a:schemeClr val="tx2"/>
                </a:solidFill>
              </a:rPr>
              <a:t>转子转差率随着外接电阻的增加而减小，同时转差率增加，此</a:t>
            </a:r>
            <a:r>
              <a:rPr kumimoji="1" lang="zh-CN" altLang="en-US" sz="2800" b="1" dirty="0">
                <a:solidFill>
                  <a:schemeClr val="tx2"/>
                </a:solidFill>
              </a:rPr>
              <a:t>方法适用于绕线式的异步电动机。 </a:t>
            </a:r>
          </a:p>
        </p:txBody>
      </p:sp>
      <p:sp>
        <p:nvSpPr>
          <p:cNvPr id="51205" name="Rectangle 9"/>
          <p:cNvSpPr>
            <a:spLocks noChangeArrowheads="1"/>
          </p:cNvSpPr>
          <p:nvPr/>
        </p:nvSpPr>
        <p:spPr bwMode="auto">
          <a:xfrm>
            <a:off x="4415502" y="5013176"/>
            <a:ext cx="45365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zh-CN" altLang="en-US" sz="2400" b="1" dirty="0">
                <a:solidFill>
                  <a:schemeClr val="tx2"/>
                </a:solidFill>
              </a:rPr>
              <a:t>这种调速方法平滑、简便，但是外接电阻损耗大</a:t>
            </a:r>
            <a:r>
              <a:rPr kumimoji="1" lang="zh-CN" altLang="en-US" sz="2400" b="1" dirty="0" smtClean="0">
                <a:solidFill>
                  <a:schemeClr val="tx2"/>
                </a:solidFill>
              </a:rPr>
              <a:t>，这种</a:t>
            </a:r>
            <a:r>
              <a:rPr kumimoji="1" lang="zh-CN" altLang="en-US" sz="2400" b="1" dirty="0">
                <a:solidFill>
                  <a:schemeClr val="tx2"/>
                </a:solidFill>
              </a:rPr>
              <a:t>方法广泛适用于起重设备中。</a:t>
            </a:r>
          </a:p>
        </p:txBody>
      </p:sp>
      <p:pic>
        <p:nvPicPr>
          <p:cNvPr id="51206" name="Picture 5" descr="绘图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928936"/>
            <a:ext cx="3305175"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pic>
        <p:nvPicPr>
          <p:cNvPr id="8" name="图片 7"/>
          <p:cNvPicPr>
            <a:picLocks noChangeAspect="1"/>
          </p:cNvPicPr>
          <p:nvPr/>
        </p:nvPicPr>
        <p:blipFill>
          <a:blip r:embed="rId3"/>
          <a:stretch>
            <a:fillRect/>
          </a:stretch>
        </p:blipFill>
        <p:spPr>
          <a:xfrm>
            <a:off x="6012160" y="3458083"/>
            <a:ext cx="2084032" cy="828092"/>
          </a:xfrm>
          <a:prstGeom prst="rect">
            <a:avLst/>
          </a:prstGeom>
          <a:ln>
            <a:solidFill>
              <a:srgbClr val="FF0000"/>
            </a:solidFill>
          </a:ln>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10"/>
          <p:cNvSpPr>
            <a:spLocks noChangeArrowheads="1"/>
          </p:cNvSpPr>
          <p:nvPr/>
        </p:nvSpPr>
        <p:spPr bwMode="auto">
          <a:xfrm>
            <a:off x="366162" y="922574"/>
            <a:ext cx="4464050"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nSpc>
                <a:spcPct val="150000"/>
              </a:lnSpc>
              <a:spcBef>
                <a:spcPct val="40000"/>
              </a:spcBef>
              <a:buClr>
                <a:srgbClr val="FF0000"/>
              </a:buClr>
              <a:buFontTx/>
              <a:buNone/>
              <a:defRPr/>
            </a:pPr>
            <a:r>
              <a:rPr lang="zh-CN" altLang="en-US" sz="2400" b="1" dirty="0">
                <a:solidFill>
                  <a:srgbClr val="FF0000"/>
                </a:solidFill>
                <a:latin typeface="微软雅黑" panose="020B0503020204020204" pitchFamily="34" charset="-122"/>
                <a:ea typeface="微软雅黑" panose="020B0503020204020204" pitchFamily="34" charset="-122"/>
              </a:rPr>
              <a:t>（</a:t>
            </a:r>
            <a:r>
              <a:rPr lang="en-US" altLang="zh-CN" sz="2400" b="1" dirty="0">
                <a:solidFill>
                  <a:srgbClr val="FF0000"/>
                </a:solidFill>
                <a:latin typeface="微软雅黑" panose="020B0503020204020204" pitchFamily="34" charset="-122"/>
                <a:ea typeface="微软雅黑" panose="020B0503020204020204" pitchFamily="34" charset="-122"/>
              </a:rPr>
              <a:t>4</a:t>
            </a:r>
            <a:r>
              <a:rPr lang="zh-CN" altLang="en-US" sz="2400" b="1" dirty="0">
                <a:solidFill>
                  <a:srgbClr val="FF0000"/>
                </a:solidFill>
                <a:latin typeface="微软雅黑" panose="020B0503020204020204" pitchFamily="34" charset="-122"/>
                <a:ea typeface="微软雅黑" panose="020B0503020204020204" pitchFamily="34" charset="-122"/>
              </a:rPr>
              <a:t>）变极调速 </a:t>
            </a:r>
          </a:p>
        </p:txBody>
      </p:sp>
      <p:sp>
        <p:nvSpPr>
          <p:cNvPr id="52228" name="Rectangle 11"/>
          <p:cNvSpPr>
            <a:spLocks noChangeArrowheads="1"/>
          </p:cNvSpPr>
          <p:nvPr/>
        </p:nvSpPr>
        <p:spPr bwMode="auto">
          <a:xfrm>
            <a:off x="366162" y="1615832"/>
            <a:ext cx="8399462"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zh-CN" altLang="en-US" sz="2800" b="1" dirty="0">
                <a:solidFill>
                  <a:schemeClr val="tx2"/>
                </a:solidFill>
              </a:rPr>
              <a:t>当定子绕组的组成和接法不同时，可以改变旋转磁场</a:t>
            </a:r>
          </a:p>
          <a:p>
            <a:pPr eaLnBrk="1" hangingPunct="1">
              <a:spcBef>
                <a:spcPct val="0"/>
              </a:spcBef>
              <a:buFontTx/>
              <a:buNone/>
            </a:pPr>
            <a:r>
              <a:rPr kumimoji="1" lang="zh-CN" altLang="en-US" sz="2800" b="1" dirty="0">
                <a:solidFill>
                  <a:schemeClr val="tx2"/>
                </a:solidFill>
              </a:rPr>
              <a:t>的极对数，这种方法不能平滑调速，只能有级调速</a:t>
            </a:r>
            <a:r>
              <a:rPr kumimoji="1" lang="zh-CN" altLang="en-US" sz="2800" b="1" dirty="0" smtClean="0">
                <a:solidFill>
                  <a:schemeClr val="tx2"/>
                </a:solidFill>
              </a:rPr>
              <a:t>。</a:t>
            </a:r>
            <a:endParaRPr kumimoji="1" lang="en-US" altLang="zh-CN" sz="2800" b="1" dirty="0">
              <a:solidFill>
                <a:schemeClr val="tx2"/>
              </a:solidFill>
            </a:endParaRPr>
          </a:p>
          <a:p>
            <a:pPr eaLnBrk="1" hangingPunct="1">
              <a:spcBef>
                <a:spcPts val="600"/>
              </a:spcBef>
              <a:buNone/>
            </a:pPr>
            <a:r>
              <a:rPr kumimoji="1" lang="zh-CN" altLang="en-US" sz="2800" b="1" dirty="0">
                <a:solidFill>
                  <a:schemeClr val="tx2"/>
                </a:solidFill>
              </a:rPr>
              <a:t>由于这种方法简单、经济，在双速或者多速的机床上被广泛应用</a:t>
            </a:r>
            <a:r>
              <a:rPr kumimoji="1" lang="zh-CN" altLang="en-US" sz="2800" b="1" dirty="0" smtClean="0">
                <a:solidFill>
                  <a:schemeClr val="tx2"/>
                </a:solidFill>
              </a:rPr>
              <a:t>。</a:t>
            </a:r>
            <a:endParaRPr kumimoji="1" lang="zh-CN" altLang="en-US" sz="2800" b="1" dirty="0">
              <a:solidFill>
                <a:schemeClr val="tx2"/>
              </a:solidFill>
            </a:endParaRPr>
          </a:p>
        </p:txBody>
      </p:sp>
      <p:sp>
        <p:nvSpPr>
          <p:cNvPr id="6"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pic>
        <p:nvPicPr>
          <p:cNvPr id="7" name="Picture 4" descr="变级调速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66162" y="3789040"/>
            <a:ext cx="3845798" cy="1880506"/>
          </a:xfrm>
          <a:prstGeom prst="rect">
            <a:avLst/>
          </a:prstGeom>
          <a:noFill/>
        </p:spPr>
      </p:pic>
      <p:sp>
        <p:nvSpPr>
          <p:cNvPr id="8" name="Rectangle 6"/>
          <p:cNvSpPr>
            <a:spLocks noChangeArrowheads="1"/>
          </p:cNvSpPr>
          <p:nvPr/>
        </p:nvSpPr>
        <p:spPr bwMode="auto">
          <a:xfrm>
            <a:off x="803954" y="5805264"/>
            <a:ext cx="29702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en-US" altLang="zh-CN" sz="1800" b="1" dirty="0"/>
              <a:t> </a:t>
            </a:r>
            <a:r>
              <a:rPr lang="zh-CN" altLang="en-US" sz="1800" b="1" dirty="0"/>
              <a:t>（</a:t>
            </a:r>
            <a:r>
              <a:rPr lang="en-US" altLang="zh-CN" sz="1800" b="1" dirty="0"/>
              <a:t>a</a:t>
            </a:r>
            <a:r>
              <a:rPr lang="zh-CN" altLang="en-US" sz="1800" b="1" dirty="0"/>
              <a:t>）绕组串联的极对数图 </a:t>
            </a:r>
          </a:p>
        </p:txBody>
      </p:sp>
      <p:pic>
        <p:nvPicPr>
          <p:cNvPr id="9" name="Picture 5" descr="变级调速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1219" y="3789040"/>
            <a:ext cx="3936881" cy="183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7"/>
          <p:cNvSpPr>
            <a:spLocks noChangeArrowheads="1"/>
          </p:cNvSpPr>
          <p:nvPr/>
        </p:nvSpPr>
        <p:spPr bwMode="auto">
          <a:xfrm>
            <a:off x="5508104" y="5805264"/>
            <a:ext cx="2611438"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en-US" altLang="zh-CN" sz="1800" b="1" dirty="0"/>
              <a:t>(b)</a:t>
            </a:r>
            <a:r>
              <a:rPr lang="zh-CN" altLang="en-US" sz="1800" b="1" dirty="0"/>
              <a:t>绕组并联的极对数图 </a:t>
            </a: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Rectangle 6"/>
          <p:cNvSpPr>
            <a:spLocks noChangeArrowheads="1"/>
          </p:cNvSpPr>
          <p:nvPr/>
        </p:nvSpPr>
        <p:spPr bwMode="auto">
          <a:xfrm>
            <a:off x="302597" y="1713202"/>
            <a:ext cx="4464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zh-CN" altLang="en-US" sz="2800" b="1" dirty="0" smtClean="0">
                <a:solidFill>
                  <a:schemeClr val="bg1"/>
                </a:solidFill>
                <a:latin typeface="仿宋_GB2312" pitchFamily="49" charset="-122"/>
                <a:ea typeface="仿宋_GB2312" pitchFamily="49" charset="-122"/>
              </a:rPr>
              <a:t>（</a:t>
            </a:r>
            <a:r>
              <a:rPr lang="en-US" altLang="zh-CN" sz="2800" b="1" dirty="0" smtClean="0">
                <a:solidFill>
                  <a:schemeClr val="bg1"/>
                </a:solidFill>
                <a:latin typeface="仿宋_GB2312" pitchFamily="49" charset="-122"/>
                <a:ea typeface="仿宋_GB2312" pitchFamily="49" charset="-122"/>
              </a:rPr>
              <a:t>1</a:t>
            </a:r>
            <a:r>
              <a:rPr lang="zh-CN" altLang="en-US" sz="2800" b="1" dirty="0" smtClean="0">
                <a:solidFill>
                  <a:schemeClr val="bg1"/>
                </a:solidFill>
                <a:latin typeface="仿宋_GB2312" pitchFamily="49" charset="-122"/>
                <a:ea typeface="仿宋_GB2312" pitchFamily="49" charset="-122"/>
              </a:rPr>
              <a:t>）能耗制动</a:t>
            </a:r>
            <a:endParaRPr lang="zh-CN" altLang="en-US" sz="2800" b="1" dirty="0">
              <a:solidFill>
                <a:schemeClr val="bg1"/>
              </a:solidFill>
              <a:latin typeface="仿宋_GB2312" pitchFamily="49" charset="-122"/>
              <a:ea typeface="仿宋_GB2312" pitchFamily="49" charset="-122"/>
            </a:endParaRPr>
          </a:p>
        </p:txBody>
      </p:sp>
      <p:pic>
        <p:nvPicPr>
          <p:cNvPr id="54278" name="Picture 7" descr="绘图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163" y="2420888"/>
            <a:ext cx="6552976" cy="282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9" name="Rectangle 8"/>
          <p:cNvSpPr>
            <a:spLocks noChangeArrowheads="1"/>
          </p:cNvSpPr>
          <p:nvPr/>
        </p:nvSpPr>
        <p:spPr bwMode="auto">
          <a:xfrm>
            <a:off x="515143" y="5477616"/>
            <a:ext cx="80422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2800" b="1" dirty="0">
                <a:solidFill>
                  <a:schemeClr val="tx2"/>
                </a:solidFill>
                <a:ea typeface="楷体_GB2312" pitchFamily="49" charset="-122"/>
              </a:rPr>
              <a:t>这种方法在机床上常被采用。制动平稳、能耗小，</a:t>
            </a:r>
          </a:p>
          <a:p>
            <a:pPr eaLnBrk="1" hangingPunct="1">
              <a:spcBef>
                <a:spcPct val="0"/>
              </a:spcBef>
              <a:buFontTx/>
              <a:buNone/>
            </a:pPr>
            <a:r>
              <a:rPr lang="zh-CN" altLang="en-US" sz="2800" b="1" dirty="0">
                <a:solidFill>
                  <a:schemeClr val="tx2"/>
                </a:solidFill>
                <a:ea typeface="楷体_GB2312" pitchFamily="49" charset="-122"/>
              </a:rPr>
              <a:t>但需要直流电源。</a:t>
            </a:r>
          </a:p>
        </p:txBody>
      </p:sp>
      <p:sp>
        <p:nvSpPr>
          <p:cNvPr id="9"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sp>
        <p:nvSpPr>
          <p:cNvPr id="7" name="矩形 6"/>
          <p:cNvSpPr/>
          <p:nvPr/>
        </p:nvSpPr>
        <p:spPr>
          <a:xfrm>
            <a:off x="245904" y="1104199"/>
            <a:ext cx="3877985" cy="584775"/>
          </a:xfrm>
          <a:prstGeom prst="rect">
            <a:avLst/>
          </a:prstGeom>
        </p:spPr>
        <p:txBody>
          <a:bodyPr wrap="none">
            <a:spAutoFit/>
          </a:bodyPr>
          <a:lstStyle/>
          <a:p>
            <a:r>
              <a:rPr kumimoji="1" lang="zh-CN" altLang="en-US" b="1" dirty="0">
                <a:latin typeface="微软雅黑" panose="020B0503020204020204" pitchFamily="34" charset="-122"/>
                <a:ea typeface="微软雅黑" panose="020B0503020204020204" pitchFamily="34" charset="-122"/>
              </a:rPr>
              <a:t>三相</a:t>
            </a:r>
            <a:r>
              <a:rPr kumimoji="1" lang="zh-CN" altLang="en-US" b="1" dirty="0" smtClean="0">
                <a:latin typeface="微软雅黑" panose="020B0503020204020204" pitchFamily="34" charset="-122"/>
                <a:ea typeface="微软雅黑" panose="020B0503020204020204" pitchFamily="34" charset="-122"/>
              </a:rPr>
              <a:t>异步电机的制动</a:t>
            </a:r>
            <a:endParaRPr lang="zh-CN" altLang="en-US"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796136" y="2063879"/>
            <a:ext cx="1656184" cy="400110"/>
          </a:xfrm>
          <a:prstGeom prst="rect">
            <a:avLst/>
          </a:prstGeom>
          <a:noFill/>
        </p:spPr>
        <p:txBody>
          <a:bodyPr wrap="square" rtlCol="0">
            <a:spAutoFit/>
          </a:bodyPr>
          <a:lstStyle/>
          <a:p>
            <a:r>
              <a:rPr lang="zh-CN" altLang="en-US" sz="2000" dirty="0" smtClean="0">
                <a:solidFill>
                  <a:srgbClr val="FF0000"/>
                </a:solidFill>
              </a:rPr>
              <a:t>直流电励磁</a:t>
            </a:r>
            <a:endParaRPr lang="zh-CN" altLang="en-US" sz="2000" dirty="0">
              <a:solidFill>
                <a:srgbClr val="FF0000"/>
              </a:solidFill>
            </a:endParaRPr>
          </a:p>
        </p:txBody>
      </p:sp>
      <p:sp>
        <p:nvSpPr>
          <p:cNvPr id="3" name="文本框 2"/>
          <p:cNvSpPr txBox="1"/>
          <p:nvPr/>
        </p:nvSpPr>
        <p:spPr>
          <a:xfrm>
            <a:off x="7218139" y="3645024"/>
            <a:ext cx="1598483" cy="1015663"/>
          </a:xfrm>
          <a:prstGeom prst="rect">
            <a:avLst/>
          </a:prstGeom>
          <a:noFill/>
        </p:spPr>
        <p:txBody>
          <a:bodyPr wrap="square" rtlCol="0">
            <a:spAutoFit/>
          </a:bodyPr>
          <a:lstStyle/>
          <a:p>
            <a:r>
              <a:rPr lang="zh-CN" altLang="en-US" sz="2000" dirty="0" smtClean="0">
                <a:solidFill>
                  <a:srgbClr val="FF0000"/>
                </a:solidFill>
              </a:rPr>
              <a:t>转子受到的转矩方向与转速相反</a:t>
            </a:r>
            <a:endParaRPr lang="zh-CN" altLang="en-US" sz="2000" dirty="0">
              <a:solidFill>
                <a:srgbClr val="FF0000"/>
              </a:solidFill>
            </a:endParaRP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Text Box 3"/>
          <p:cNvSpPr txBox="1">
            <a:spLocks noChangeArrowheads="1"/>
          </p:cNvSpPr>
          <p:nvPr/>
        </p:nvSpPr>
        <p:spPr bwMode="auto">
          <a:xfrm>
            <a:off x="684213" y="1412875"/>
            <a:ext cx="7704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lang="zh-CN" altLang="zh-CN" sz="1800"/>
          </a:p>
        </p:txBody>
      </p:sp>
      <p:sp>
        <p:nvSpPr>
          <p:cNvPr id="55300" name="Rectangle 4"/>
          <p:cNvSpPr>
            <a:spLocks noChangeArrowheads="1"/>
          </p:cNvSpPr>
          <p:nvPr/>
        </p:nvSpPr>
        <p:spPr bwMode="auto">
          <a:xfrm>
            <a:off x="395412" y="1153318"/>
            <a:ext cx="2664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zh-CN" altLang="en-US" sz="2800" b="1" dirty="0" smtClean="0">
                <a:solidFill>
                  <a:schemeClr val="bg1"/>
                </a:solidFill>
                <a:latin typeface="仿宋_GB2312" pitchFamily="49" charset="-122"/>
                <a:ea typeface="仿宋_GB2312" pitchFamily="49" charset="-122"/>
              </a:rPr>
              <a:t>（</a:t>
            </a:r>
            <a:r>
              <a:rPr lang="en-US" altLang="zh-CN" sz="2800" b="1" dirty="0" smtClean="0">
                <a:solidFill>
                  <a:schemeClr val="bg1"/>
                </a:solidFill>
                <a:latin typeface="仿宋_GB2312" pitchFamily="49" charset="-122"/>
                <a:ea typeface="仿宋_GB2312" pitchFamily="49" charset="-122"/>
              </a:rPr>
              <a:t>2</a:t>
            </a:r>
            <a:r>
              <a:rPr lang="zh-CN" altLang="en-US" sz="2800" b="1" dirty="0" smtClean="0">
                <a:solidFill>
                  <a:schemeClr val="bg1"/>
                </a:solidFill>
                <a:latin typeface="仿宋_GB2312" pitchFamily="49" charset="-122"/>
                <a:ea typeface="仿宋_GB2312" pitchFamily="49" charset="-122"/>
              </a:rPr>
              <a:t>）反接制动</a:t>
            </a:r>
            <a:r>
              <a:rPr lang="zh-CN" altLang="en-US" sz="1800" dirty="0" smtClean="0"/>
              <a:t> </a:t>
            </a:r>
            <a:endParaRPr lang="zh-CN" altLang="en-US" sz="1800" dirty="0"/>
          </a:p>
        </p:txBody>
      </p:sp>
      <p:sp>
        <p:nvSpPr>
          <p:cNvPr id="55301" name="Rectangle 6"/>
          <p:cNvSpPr>
            <a:spLocks noChangeArrowheads="1"/>
          </p:cNvSpPr>
          <p:nvPr/>
        </p:nvSpPr>
        <p:spPr bwMode="auto">
          <a:xfrm>
            <a:off x="158750" y="5589588"/>
            <a:ext cx="87566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2800" b="1" dirty="0">
                <a:solidFill>
                  <a:schemeClr val="tx2"/>
                </a:solidFill>
                <a:ea typeface="楷体_GB2312" pitchFamily="49" charset="-122"/>
              </a:rPr>
              <a:t>这种方法制动效果好、比较简单、但是能量消耗较大、</a:t>
            </a:r>
          </a:p>
          <a:p>
            <a:pPr eaLnBrk="1" hangingPunct="1">
              <a:spcBef>
                <a:spcPct val="0"/>
              </a:spcBef>
              <a:buFontTx/>
              <a:buNone/>
            </a:pPr>
            <a:r>
              <a:rPr lang="zh-CN" altLang="en-US" sz="2800" b="1" dirty="0">
                <a:solidFill>
                  <a:schemeClr val="tx2"/>
                </a:solidFill>
                <a:ea typeface="楷体_GB2312" pitchFamily="49" charset="-122"/>
              </a:rPr>
              <a:t>制动的准确度较差。</a:t>
            </a:r>
          </a:p>
        </p:txBody>
      </p:sp>
      <p:pic>
        <p:nvPicPr>
          <p:cNvPr id="55302" name="Picture 7" descr="绘图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9832" y="1596231"/>
            <a:ext cx="4870674" cy="353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sp>
        <p:nvSpPr>
          <p:cNvPr id="7" name="文本框 6"/>
          <p:cNvSpPr txBox="1"/>
          <p:nvPr/>
        </p:nvSpPr>
        <p:spPr>
          <a:xfrm>
            <a:off x="6012160" y="1628800"/>
            <a:ext cx="1598483" cy="707886"/>
          </a:xfrm>
          <a:prstGeom prst="rect">
            <a:avLst/>
          </a:prstGeom>
          <a:noFill/>
        </p:spPr>
        <p:txBody>
          <a:bodyPr wrap="square" rtlCol="0">
            <a:spAutoFit/>
          </a:bodyPr>
          <a:lstStyle/>
          <a:p>
            <a:r>
              <a:rPr lang="zh-CN" altLang="en-US" sz="2000" dirty="0" smtClean="0">
                <a:solidFill>
                  <a:srgbClr val="FF0000"/>
                </a:solidFill>
              </a:rPr>
              <a:t>使得旋转磁场反向</a:t>
            </a:r>
            <a:endParaRPr lang="zh-CN" altLang="en-US" sz="2000" dirty="0">
              <a:solidFill>
                <a:srgbClr val="FF0000"/>
              </a:solidFill>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ext Box 2"/>
          <p:cNvSpPr txBox="1">
            <a:spLocks noChangeArrowheads="1"/>
          </p:cNvSpPr>
          <p:nvPr/>
        </p:nvSpPr>
        <p:spPr bwMode="auto">
          <a:xfrm>
            <a:off x="684213" y="1412875"/>
            <a:ext cx="7704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lang="zh-CN" altLang="zh-CN" sz="1800"/>
          </a:p>
        </p:txBody>
      </p:sp>
      <p:sp>
        <p:nvSpPr>
          <p:cNvPr id="56324" name="Rectangle 3"/>
          <p:cNvSpPr>
            <a:spLocks noChangeArrowheads="1"/>
          </p:cNvSpPr>
          <p:nvPr/>
        </p:nvSpPr>
        <p:spPr bwMode="auto">
          <a:xfrm>
            <a:off x="467544" y="1257851"/>
            <a:ext cx="4464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zh-CN" altLang="en-US" sz="2800" b="1" dirty="0" smtClean="0">
                <a:solidFill>
                  <a:schemeClr val="bg1"/>
                </a:solidFill>
                <a:latin typeface="仿宋_GB2312" pitchFamily="49" charset="-122"/>
                <a:ea typeface="仿宋_GB2312" pitchFamily="49" charset="-122"/>
              </a:rPr>
              <a:t>（</a:t>
            </a:r>
            <a:r>
              <a:rPr lang="en-US" altLang="zh-CN" sz="2800" b="1" dirty="0" smtClean="0">
                <a:solidFill>
                  <a:schemeClr val="bg1"/>
                </a:solidFill>
                <a:latin typeface="仿宋_GB2312" pitchFamily="49" charset="-122"/>
                <a:ea typeface="仿宋_GB2312" pitchFamily="49" charset="-122"/>
              </a:rPr>
              <a:t>3</a:t>
            </a:r>
            <a:r>
              <a:rPr lang="zh-CN" altLang="en-US" sz="2800" b="1" dirty="0" smtClean="0">
                <a:solidFill>
                  <a:schemeClr val="bg1"/>
                </a:solidFill>
                <a:latin typeface="仿宋_GB2312" pitchFamily="49" charset="-122"/>
                <a:ea typeface="仿宋_GB2312" pitchFamily="49" charset="-122"/>
              </a:rPr>
              <a:t>）发电</a:t>
            </a:r>
            <a:r>
              <a:rPr lang="zh-CN" altLang="en-US" sz="2800" b="1" dirty="0">
                <a:solidFill>
                  <a:schemeClr val="bg1"/>
                </a:solidFill>
                <a:latin typeface="仿宋_GB2312" pitchFamily="49" charset="-122"/>
                <a:ea typeface="仿宋_GB2312" pitchFamily="49" charset="-122"/>
              </a:rPr>
              <a:t>反馈制动 </a:t>
            </a:r>
          </a:p>
        </p:txBody>
      </p:sp>
      <p:sp>
        <p:nvSpPr>
          <p:cNvPr id="56325" name="Rectangle 4"/>
          <p:cNvSpPr>
            <a:spLocks noChangeArrowheads="1"/>
          </p:cNvSpPr>
          <p:nvPr/>
        </p:nvSpPr>
        <p:spPr bwMode="auto">
          <a:xfrm>
            <a:off x="0" y="4732338"/>
            <a:ext cx="937577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2400" b="1">
                <a:solidFill>
                  <a:schemeClr val="tx2"/>
                </a:solidFill>
              </a:rPr>
              <a:t>当受到外力因素的干扰，电动机转子的转速大于旋转磁场的转速时，</a:t>
            </a:r>
          </a:p>
          <a:p>
            <a:pPr eaLnBrk="1" hangingPunct="1">
              <a:spcBef>
                <a:spcPct val="0"/>
              </a:spcBef>
              <a:buFontTx/>
              <a:buNone/>
            </a:pPr>
            <a:r>
              <a:rPr lang="zh-CN" altLang="en-US" sz="2400" b="1">
                <a:solidFill>
                  <a:schemeClr val="tx2"/>
                </a:solidFill>
              </a:rPr>
              <a:t>产生的转矩也是制动转矩。起重机快速放下重物时，重物拖动转子</a:t>
            </a:r>
          </a:p>
          <a:p>
            <a:pPr eaLnBrk="1" hangingPunct="1">
              <a:spcBef>
                <a:spcPct val="0"/>
              </a:spcBef>
              <a:buFontTx/>
              <a:buNone/>
            </a:pPr>
            <a:r>
              <a:rPr lang="zh-CN" altLang="en-US" sz="2400" b="1">
                <a:solidFill>
                  <a:schemeClr val="tx2"/>
                </a:solidFill>
              </a:rPr>
              <a:t>使其转速大于旋转磁场的转速，从而感应出如图所示的感应电动势</a:t>
            </a:r>
          </a:p>
          <a:p>
            <a:pPr eaLnBrk="1" hangingPunct="1">
              <a:spcBef>
                <a:spcPct val="0"/>
              </a:spcBef>
              <a:buFontTx/>
              <a:buNone/>
            </a:pPr>
            <a:r>
              <a:rPr lang="zh-CN" altLang="en-US" sz="2400" b="1">
                <a:solidFill>
                  <a:schemeClr val="tx2"/>
                </a:solidFill>
              </a:rPr>
              <a:t>和电流，从而产生制动转矩，使重物等速下降。</a:t>
            </a:r>
            <a:r>
              <a:rPr lang="zh-CN" altLang="en-US" sz="1800" b="1">
                <a:solidFill>
                  <a:schemeClr val="tx2"/>
                </a:solidFill>
              </a:rPr>
              <a:t> </a:t>
            </a:r>
          </a:p>
        </p:txBody>
      </p:sp>
      <p:pic>
        <p:nvPicPr>
          <p:cNvPr id="56326" name="Picture 6" descr="绘图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1700808"/>
            <a:ext cx="2360613" cy="288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a:spLocks noChangeArrowheads="1"/>
          </p:cNvSpPr>
          <p:nvPr/>
        </p:nvSpPr>
        <p:spPr bwMode="auto">
          <a:xfrm>
            <a:off x="539750" y="188913"/>
            <a:ext cx="8388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kumimoji="1" lang="en-US" altLang="zh-CN" b="1" dirty="0" smtClean="0">
                <a:latin typeface="仿宋_GB2312" pitchFamily="49" charset="-122"/>
                <a:ea typeface="仿宋_GB2312" pitchFamily="49" charset="-122"/>
              </a:rPr>
              <a:t>3.</a:t>
            </a:r>
            <a:r>
              <a:rPr kumimoji="1" lang="zh-CN" altLang="en-US" b="1" dirty="0" smtClean="0">
                <a:latin typeface="仿宋_GB2312" pitchFamily="49" charset="-122"/>
                <a:ea typeface="仿宋_GB2312" pitchFamily="49" charset="-122"/>
              </a:rPr>
              <a:t>三相异步电机启动、调速及制动</a:t>
            </a:r>
            <a:endParaRPr kumimoji="1" lang="zh-CN" altLang="en-US" b="1" dirty="0">
              <a:latin typeface="仿宋_GB2312" pitchFamily="49" charset="-122"/>
              <a:ea typeface="仿宋_GB2312" pitchFamily="49" charset="-122"/>
            </a:endParaRPr>
          </a:p>
        </p:txBody>
      </p:sp>
      <p:sp>
        <p:nvSpPr>
          <p:cNvPr id="2" name="矩形 1"/>
          <p:cNvSpPr/>
          <p:nvPr/>
        </p:nvSpPr>
        <p:spPr bwMode="auto">
          <a:xfrm>
            <a:off x="6300192" y="3284984"/>
            <a:ext cx="864096" cy="360040"/>
          </a:xfrm>
          <a:prstGeom prst="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Tx/>
              <a:buSzTx/>
              <a:buFontTx/>
              <a:buChar char="•"/>
              <a:tabLst/>
            </a:pPr>
            <a:endParaRPr kumimoji="0" lang="zh-CN" altLang="en-US" sz="3200" b="0" i="0" u="none" strike="noStrike" cap="none" normalizeH="0" baseline="0" smtClean="0">
              <a:ln>
                <a:noFill/>
              </a:ln>
              <a:solidFill>
                <a:schemeClr val="tx1"/>
              </a:solidFill>
              <a:effectLst/>
              <a:latin typeface="Arial" charset="0"/>
              <a:ea typeface="宋体" pitchFamily="2" charset="-122"/>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Text Box 3"/>
          <p:cNvSpPr txBox="1">
            <a:spLocks noChangeArrowheads="1"/>
          </p:cNvSpPr>
          <p:nvPr/>
        </p:nvSpPr>
        <p:spPr bwMode="auto">
          <a:xfrm>
            <a:off x="684213" y="1412875"/>
            <a:ext cx="7704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lang="zh-CN" altLang="zh-CN" sz="1800"/>
          </a:p>
        </p:txBody>
      </p:sp>
      <p:sp>
        <p:nvSpPr>
          <p:cNvPr id="57349" name="Rectangle 4"/>
          <p:cNvSpPr>
            <a:spLocks noChangeArrowheads="1"/>
          </p:cNvSpPr>
          <p:nvPr/>
        </p:nvSpPr>
        <p:spPr bwMode="auto">
          <a:xfrm>
            <a:off x="250825" y="1196975"/>
            <a:ext cx="4464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en-US" altLang="zh-CN" sz="2800" b="1" dirty="0" smtClean="0">
                <a:solidFill>
                  <a:schemeClr val="bg1"/>
                </a:solidFill>
                <a:latin typeface="仿宋_GB2312" pitchFamily="49" charset="-122"/>
                <a:ea typeface="仿宋_GB2312" pitchFamily="49" charset="-122"/>
              </a:rPr>
              <a:t>(1)</a:t>
            </a:r>
            <a:r>
              <a:rPr lang="zh-CN" altLang="en-US" sz="2800" b="1" dirty="0" smtClean="0">
                <a:solidFill>
                  <a:schemeClr val="bg1"/>
                </a:solidFill>
                <a:latin typeface="仿宋_GB2312" pitchFamily="49" charset="-122"/>
                <a:ea typeface="仿宋_GB2312" pitchFamily="49" charset="-122"/>
              </a:rPr>
              <a:t>闸刀</a:t>
            </a:r>
            <a:r>
              <a:rPr lang="zh-CN" altLang="en-US" sz="2800" b="1" dirty="0">
                <a:solidFill>
                  <a:schemeClr val="bg1"/>
                </a:solidFill>
                <a:latin typeface="仿宋_GB2312" pitchFamily="49" charset="-122"/>
                <a:ea typeface="仿宋_GB2312" pitchFamily="49" charset="-122"/>
              </a:rPr>
              <a:t>开关和组合开关</a:t>
            </a:r>
            <a:r>
              <a:rPr lang="zh-CN" altLang="en-US" sz="1800" dirty="0"/>
              <a:t> </a:t>
            </a:r>
          </a:p>
        </p:txBody>
      </p:sp>
      <p:pic>
        <p:nvPicPr>
          <p:cNvPr id="57350" name="Picture 7" descr="绘图2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471" y="1851695"/>
            <a:ext cx="2808312" cy="1666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7351" name="Object 8"/>
          <p:cNvGraphicFramePr>
            <a:graphicFrameLocks noChangeAspect="1"/>
          </p:cNvGraphicFramePr>
          <p:nvPr>
            <p:extLst>
              <p:ext uri="{D42A27DB-BD31-4B8C-83A1-F6EECF244321}">
                <p14:modId xmlns:p14="http://schemas.microsoft.com/office/powerpoint/2010/main" val="656973293"/>
              </p:ext>
            </p:extLst>
          </p:nvPr>
        </p:nvGraphicFramePr>
        <p:xfrm>
          <a:off x="5795528" y="1091087"/>
          <a:ext cx="1512168" cy="2625787"/>
        </p:xfrm>
        <a:graphic>
          <a:graphicData uri="http://schemas.openxmlformats.org/presentationml/2006/ole">
            <mc:AlternateContent xmlns:mc="http://schemas.openxmlformats.org/markup-compatibility/2006">
              <mc:Choice xmlns:v="urn:schemas-microsoft-com:vml" Requires="v">
                <p:oleObj spid="_x0000_s57489" name="图片" r:id="rId4" imgW="1114425" imgH="1933575" progId="Word.Picture.8">
                  <p:embed/>
                </p:oleObj>
              </mc:Choice>
              <mc:Fallback>
                <p:oleObj name="图片" r:id="rId4" imgW="1114425" imgH="1933575" progId="Word.Picture.8">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5528" y="1091087"/>
                        <a:ext cx="1512168" cy="2625787"/>
                      </a:xfrm>
                      <a:prstGeom prst="rect">
                        <a:avLst/>
                      </a:prstGeom>
                      <a:solidFill>
                        <a:srgbClr val="FFFFFF"/>
                      </a:solidFill>
                      <a:ln>
                        <a:noFill/>
                      </a:ln>
                      <a:effectLst/>
                      <a:extLst/>
                    </p:spPr>
                  </p:pic>
                </p:oleObj>
              </mc:Fallback>
            </mc:AlternateContent>
          </a:graphicData>
        </a:graphic>
      </p:graphicFrame>
      <p:sp>
        <p:nvSpPr>
          <p:cNvPr id="57352" name="Rectangle 9"/>
          <p:cNvSpPr>
            <a:spLocks noChangeArrowheads="1"/>
          </p:cNvSpPr>
          <p:nvPr/>
        </p:nvSpPr>
        <p:spPr bwMode="auto">
          <a:xfrm>
            <a:off x="394583" y="3800064"/>
            <a:ext cx="842588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2400" b="1" dirty="0">
                <a:solidFill>
                  <a:schemeClr val="tx2"/>
                </a:solidFill>
              </a:rPr>
              <a:t>在自动控制电路中刀开关常用于</a:t>
            </a:r>
            <a:r>
              <a:rPr lang="zh-CN" altLang="en-US" sz="2400" b="1" dirty="0" smtClean="0">
                <a:solidFill>
                  <a:schemeClr val="tx2"/>
                </a:solidFill>
              </a:rPr>
              <a:t>电源的</a:t>
            </a:r>
            <a:r>
              <a:rPr lang="zh-CN" altLang="en-US" sz="2400" b="1" dirty="0">
                <a:solidFill>
                  <a:schemeClr val="tx2"/>
                </a:solidFill>
              </a:rPr>
              <a:t>隔离开关</a:t>
            </a:r>
            <a:r>
              <a:rPr lang="zh-CN" altLang="en-US" sz="2400" b="1" dirty="0" smtClean="0">
                <a:solidFill>
                  <a:schemeClr val="tx2"/>
                </a:solidFill>
              </a:rPr>
              <a:t>，用在自动控制系统中时，其</a:t>
            </a:r>
            <a:r>
              <a:rPr lang="zh-CN" altLang="en-US" sz="2400" b="1" dirty="0">
                <a:solidFill>
                  <a:schemeClr val="tx2"/>
                </a:solidFill>
              </a:rPr>
              <a:t>额定电流只需稍</a:t>
            </a:r>
            <a:r>
              <a:rPr lang="zh-CN" altLang="en-US" sz="2400" b="1" dirty="0" smtClean="0">
                <a:solidFill>
                  <a:schemeClr val="tx2"/>
                </a:solidFill>
              </a:rPr>
              <a:t>大于电动机</a:t>
            </a:r>
            <a:r>
              <a:rPr lang="zh-CN" altLang="en-US" sz="2400" b="1" dirty="0">
                <a:solidFill>
                  <a:schemeClr val="tx2"/>
                </a:solidFill>
              </a:rPr>
              <a:t>的额定电流。</a:t>
            </a:r>
          </a:p>
        </p:txBody>
      </p:sp>
      <p:sp>
        <p:nvSpPr>
          <p:cNvPr id="10" name="Rectangle 4"/>
          <p:cNvSpPr>
            <a:spLocks noChangeArrowheads="1"/>
          </p:cNvSpPr>
          <p:nvPr/>
        </p:nvSpPr>
        <p:spPr bwMode="auto">
          <a:xfrm>
            <a:off x="256426" y="4916840"/>
            <a:ext cx="4464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en-US" altLang="zh-CN" sz="2800" b="1" dirty="0" smtClean="0">
                <a:solidFill>
                  <a:schemeClr val="bg1"/>
                </a:solidFill>
                <a:latin typeface="仿宋_GB2312" pitchFamily="49" charset="-122"/>
                <a:ea typeface="仿宋_GB2312" pitchFamily="49" charset="-122"/>
              </a:rPr>
              <a:t>(2)</a:t>
            </a:r>
            <a:r>
              <a:rPr lang="zh-CN" altLang="en-US" sz="2800" b="1" dirty="0" smtClean="0">
                <a:solidFill>
                  <a:schemeClr val="bg1"/>
                </a:solidFill>
                <a:latin typeface="仿宋_GB2312" pitchFamily="49" charset="-122"/>
                <a:ea typeface="仿宋_GB2312" pitchFamily="49" charset="-122"/>
              </a:rPr>
              <a:t>熔断器</a:t>
            </a:r>
            <a:r>
              <a:rPr lang="zh-CN" altLang="en-US" sz="1800" b="1" dirty="0" smtClean="0"/>
              <a:t> </a:t>
            </a:r>
            <a:endParaRPr lang="zh-CN" altLang="en-US" sz="1800" b="1" dirty="0"/>
          </a:p>
        </p:txBody>
      </p:sp>
      <p:pic>
        <p:nvPicPr>
          <p:cNvPr id="11" name="Picture 7" descr="绘图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8207" y="5037104"/>
            <a:ext cx="2016125" cy="91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0"/>
          <p:cNvSpPr>
            <a:spLocks noChangeArrowheads="1"/>
          </p:cNvSpPr>
          <p:nvPr/>
        </p:nvSpPr>
        <p:spPr bwMode="auto">
          <a:xfrm>
            <a:off x="409575" y="5602332"/>
            <a:ext cx="54562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2400" b="1" dirty="0">
                <a:solidFill>
                  <a:schemeClr val="tx2"/>
                </a:solidFill>
              </a:rPr>
              <a:t>熔断器是最简单有效的短路保护电器。</a:t>
            </a:r>
            <a:r>
              <a:rPr lang="zh-CN" altLang="en-US" sz="1800" b="1" dirty="0">
                <a:solidFill>
                  <a:schemeClr val="tx2"/>
                </a:solidFill>
              </a:rPr>
              <a:t> </a:t>
            </a:r>
          </a:p>
        </p:txBody>
      </p:sp>
      <p:sp>
        <p:nvSpPr>
          <p:cNvPr id="13" name="Rectangle 2"/>
          <p:cNvSpPr>
            <a:spLocks noChangeArrowheads="1"/>
          </p:cNvSpPr>
          <p:nvPr/>
        </p:nvSpPr>
        <p:spPr bwMode="auto">
          <a:xfrm>
            <a:off x="96645" y="347922"/>
            <a:ext cx="6572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b="1" dirty="0">
                <a:solidFill>
                  <a:schemeClr val="tx2"/>
                </a:solidFill>
                <a:latin typeface="仿宋_GB2312" pitchFamily="49" charset="-122"/>
                <a:ea typeface="仿宋_GB2312" pitchFamily="49" charset="-122"/>
              </a:rPr>
              <a:t> </a:t>
            </a:r>
            <a:r>
              <a:rPr kumimoji="1" lang="en-US" altLang="zh-CN" b="1" dirty="0">
                <a:solidFill>
                  <a:schemeClr val="tx2"/>
                </a:solidFill>
                <a:latin typeface="仿宋_GB2312" pitchFamily="49" charset="-122"/>
                <a:ea typeface="仿宋_GB2312" pitchFamily="49" charset="-122"/>
              </a:rPr>
              <a:t>4.</a:t>
            </a:r>
            <a:r>
              <a:rPr kumimoji="1" lang="zh-CN" altLang="en-US" b="1" dirty="0">
                <a:solidFill>
                  <a:schemeClr val="tx2"/>
                </a:solidFill>
                <a:latin typeface="仿宋_GB2312" pitchFamily="49" charset="-122"/>
                <a:ea typeface="仿宋_GB2312" pitchFamily="49" charset="-122"/>
              </a:rPr>
              <a:t>三相异步电机常用驱动控制方法</a:t>
            </a:r>
            <a:endParaRPr kumimoji="1" lang="zh-CN" altLang="en-US" sz="1800" dirty="0">
              <a:solidFill>
                <a:schemeClr val="tx2"/>
              </a:solidFill>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4" name="Rectangle 8"/>
          <p:cNvSpPr>
            <a:spLocks noChangeArrowheads="1"/>
          </p:cNvSpPr>
          <p:nvPr/>
        </p:nvSpPr>
        <p:spPr bwMode="auto">
          <a:xfrm>
            <a:off x="394965" y="1126133"/>
            <a:ext cx="4464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en-US" altLang="zh-CN" sz="2800" b="1" dirty="0" smtClean="0">
                <a:solidFill>
                  <a:schemeClr val="bg1"/>
                </a:solidFill>
                <a:latin typeface="仿宋_GB2312" pitchFamily="49" charset="-122"/>
                <a:ea typeface="仿宋_GB2312" pitchFamily="49" charset="-122"/>
              </a:rPr>
              <a:t>(3)</a:t>
            </a:r>
            <a:r>
              <a:rPr lang="zh-CN" altLang="en-US" sz="2800" b="1" dirty="0" smtClean="0">
                <a:solidFill>
                  <a:schemeClr val="bg1"/>
                </a:solidFill>
                <a:latin typeface="仿宋_GB2312" pitchFamily="49" charset="-122"/>
                <a:ea typeface="仿宋_GB2312" pitchFamily="49" charset="-122"/>
              </a:rPr>
              <a:t>按钮</a:t>
            </a:r>
            <a:r>
              <a:rPr lang="en-US" altLang="zh-CN" sz="2800" b="1" dirty="0" smtClean="0">
                <a:solidFill>
                  <a:schemeClr val="bg1"/>
                </a:solidFill>
                <a:latin typeface="仿宋_GB2312" pitchFamily="49" charset="-122"/>
                <a:ea typeface="仿宋_GB2312" pitchFamily="49" charset="-122"/>
              </a:rPr>
              <a:t>——</a:t>
            </a:r>
            <a:r>
              <a:rPr lang="zh-CN" altLang="en-US" sz="2800" b="1" dirty="0" smtClean="0">
                <a:solidFill>
                  <a:schemeClr val="bg1"/>
                </a:solidFill>
                <a:latin typeface="仿宋_GB2312" pitchFamily="49" charset="-122"/>
                <a:ea typeface="仿宋_GB2312" pitchFamily="49" charset="-122"/>
              </a:rPr>
              <a:t>常用</a:t>
            </a:r>
            <a:r>
              <a:rPr lang="zh-CN" altLang="en-US" sz="2800" b="1" dirty="0">
                <a:solidFill>
                  <a:schemeClr val="bg1"/>
                </a:solidFill>
                <a:latin typeface="仿宋_GB2312" pitchFamily="49" charset="-122"/>
                <a:ea typeface="仿宋_GB2312" pitchFamily="49" charset="-122"/>
              </a:rPr>
              <a:t>按钮  </a:t>
            </a:r>
          </a:p>
        </p:txBody>
      </p:sp>
      <p:sp>
        <p:nvSpPr>
          <p:cNvPr id="58377" name="Rectangle 11"/>
          <p:cNvSpPr>
            <a:spLocks noChangeArrowheads="1"/>
          </p:cNvSpPr>
          <p:nvPr/>
        </p:nvSpPr>
        <p:spPr bwMode="auto">
          <a:xfrm>
            <a:off x="286728" y="2009494"/>
            <a:ext cx="3966775" cy="422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60000"/>
              </a:spcBef>
              <a:buFontTx/>
              <a:buNone/>
            </a:pPr>
            <a:r>
              <a:rPr lang="zh-CN" altLang="en-US" sz="2400" b="1" dirty="0">
                <a:solidFill>
                  <a:srgbClr val="FF0000"/>
                </a:solidFill>
              </a:rPr>
              <a:t>在无外加作用力下</a:t>
            </a:r>
            <a:r>
              <a:rPr lang="zh-CN" altLang="en-US" sz="2400" b="1" dirty="0">
                <a:solidFill>
                  <a:schemeClr val="tx2"/>
                </a:solidFill>
              </a:rPr>
              <a:t>，闭合的触点</a:t>
            </a:r>
            <a:r>
              <a:rPr lang="zh-CN" altLang="en-US" sz="2400" b="1" dirty="0" smtClean="0">
                <a:solidFill>
                  <a:schemeClr val="tx2"/>
                </a:solidFill>
              </a:rPr>
              <a:t>称为</a:t>
            </a:r>
            <a:r>
              <a:rPr lang="zh-CN" altLang="en-US" sz="2400" b="1" dirty="0">
                <a:solidFill>
                  <a:srgbClr val="FF0000"/>
                </a:solidFill>
              </a:rPr>
              <a:t>常闭触点</a:t>
            </a:r>
            <a:r>
              <a:rPr lang="zh-CN" altLang="en-US" sz="2400" b="1" dirty="0">
                <a:solidFill>
                  <a:schemeClr val="tx2"/>
                </a:solidFill>
              </a:rPr>
              <a:t>，断开的触点</a:t>
            </a:r>
            <a:r>
              <a:rPr lang="zh-CN" altLang="en-US" sz="2400" b="1" dirty="0" smtClean="0">
                <a:solidFill>
                  <a:schemeClr val="tx2"/>
                </a:solidFill>
              </a:rPr>
              <a:t>称为</a:t>
            </a:r>
            <a:r>
              <a:rPr lang="zh-CN" altLang="en-US" sz="2400" b="1" dirty="0">
                <a:solidFill>
                  <a:srgbClr val="FF0000"/>
                </a:solidFill>
              </a:rPr>
              <a:t>常开触点</a:t>
            </a:r>
            <a:r>
              <a:rPr lang="zh-CN" altLang="en-US" sz="2400" b="1" dirty="0">
                <a:solidFill>
                  <a:schemeClr val="tx2"/>
                </a:solidFill>
              </a:rPr>
              <a:t>。</a:t>
            </a:r>
          </a:p>
          <a:p>
            <a:pPr eaLnBrk="1" hangingPunct="1">
              <a:spcBef>
                <a:spcPct val="60000"/>
              </a:spcBef>
              <a:buFontTx/>
              <a:buNone/>
            </a:pPr>
            <a:r>
              <a:rPr lang="zh-CN" altLang="en-US" sz="2400" b="1" dirty="0">
                <a:solidFill>
                  <a:schemeClr val="tx2"/>
                </a:solidFill>
              </a:rPr>
              <a:t>在有外力按下按钮时，常闭触点被断开，用于切断某一控制电路，常开触点被闭合，用于接通某一控制电路。</a:t>
            </a:r>
          </a:p>
          <a:p>
            <a:pPr eaLnBrk="1" hangingPunct="1">
              <a:spcBef>
                <a:spcPct val="60000"/>
              </a:spcBef>
              <a:buFontTx/>
              <a:buNone/>
            </a:pPr>
            <a:r>
              <a:rPr lang="zh-CN" altLang="en-US" sz="2400" b="1" dirty="0">
                <a:solidFill>
                  <a:schemeClr val="tx2"/>
                </a:solidFill>
              </a:rPr>
              <a:t>一个按钮中既有常</a:t>
            </a:r>
            <a:r>
              <a:rPr lang="zh-CN" altLang="en-US" sz="2400" b="1" dirty="0" smtClean="0">
                <a:solidFill>
                  <a:schemeClr val="tx2"/>
                </a:solidFill>
              </a:rPr>
              <a:t>开触点</a:t>
            </a:r>
            <a:r>
              <a:rPr lang="zh-CN" altLang="en-US" sz="2400" b="1" dirty="0">
                <a:solidFill>
                  <a:schemeClr val="tx2"/>
                </a:solidFill>
              </a:rPr>
              <a:t>又有常</a:t>
            </a:r>
            <a:r>
              <a:rPr lang="zh-CN" altLang="en-US" sz="2400" b="1" dirty="0" smtClean="0">
                <a:solidFill>
                  <a:schemeClr val="tx2"/>
                </a:solidFill>
              </a:rPr>
              <a:t>闭触点</a:t>
            </a:r>
            <a:r>
              <a:rPr lang="zh-CN" altLang="en-US" sz="2400" b="1" dirty="0">
                <a:solidFill>
                  <a:schemeClr val="tx2"/>
                </a:solidFill>
              </a:rPr>
              <a:t>，称之为</a:t>
            </a:r>
            <a:r>
              <a:rPr lang="zh-CN" altLang="en-US" sz="2400" b="1" dirty="0">
                <a:solidFill>
                  <a:srgbClr val="FF0000"/>
                </a:solidFill>
              </a:rPr>
              <a:t>复合按钮</a:t>
            </a:r>
            <a:r>
              <a:rPr lang="zh-CN" altLang="en-US" sz="2400" b="1" dirty="0">
                <a:solidFill>
                  <a:schemeClr val="tx2"/>
                </a:solidFill>
              </a:rPr>
              <a:t>。</a:t>
            </a:r>
          </a:p>
        </p:txBody>
      </p:sp>
      <p:pic>
        <p:nvPicPr>
          <p:cNvPr id="11" name="Picture 4" descr="绘图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273535" y="2035782"/>
            <a:ext cx="4716017" cy="3816424"/>
          </a:xfrm>
          <a:prstGeom prst="rect">
            <a:avLst/>
          </a:prstGeom>
          <a:noFill/>
        </p:spPr>
      </p:pic>
      <p:sp>
        <p:nvSpPr>
          <p:cNvPr id="6" name="Rectangle 2"/>
          <p:cNvSpPr>
            <a:spLocks noChangeArrowheads="1"/>
          </p:cNvSpPr>
          <p:nvPr/>
        </p:nvSpPr>
        <p:spPr bwMode="auto">
          <a:xfrm>
            <a:off x="96645" y="347922"/>
            <a:ext cx="6572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b="1" dirty="0">
                <a:solidFill>
                  <a:schemeClr val="tx2"/>
                </a:solidFill>
                <a:latin typeface="仿宋_GB2312" pitchFamily="49" charset="-122"/>
                <a:ea typeface="仿宋_GB2312" pitchFamily="49" charset="-122"/>
              </a:rPr>
              <a:t> </a:t>
            </a:r>
            <a:r>
              <a:rPr kumimoji="1" lang="en-US" altLang="zh-CN" b="1" dirty="0">
                <a:solidFill>
                  <a:schemeClr val="tx2"/>
                </a:solidFill>
                <a:latin typeface="仿宋_GB2312" pitchFamily="49" charset="-122"/>
                <a:ea typeface="仿宋_GB2312" pitchFamily="49" charset="-122"/>
              </a:rPr>
              <a:t>4.</a:t>
            </a:r>
            <a:r>
              <a:rPr kumimoji="1" lang="zh-CN" altLang="en-US" b="1" dirty="0">
                <a:solidFill>
                  <a:schemeClr val="tx2"/>
                </a:solidFill>
                <a:latin typeface="仿宋_GB2312" pitchFamily="49" charset="-122"/>
                <a:ea typeface="仿宋_GB2312" pitchFamily="49" charset="-122"/>
              </a:rPr>
              <a:t>三相异步电机常用驱动控制方法</a:t>
            </a:r>
            <a:endParaRPr kumimoji="1" lang="zh-CN" altLang="en-US" sz="1800" dirty="0">
              <a:solidFill>
                <a:schemeClr val="tx2"/>
              </a:solidFill>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3"/>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r" eaLnBrk="1" hangingPunct="1">
              <a:spcBef>
                <a:spcPct val="0"/>
              </a:spcBef>
              <a:buFontTx/>
              <a:buNone/>
            </a:pPr>
            <a:fld id="{39B62089-8C97-4F6F-91EF-BC3384DD3375}" type="slidenum">
              <a:rPr lang="en-US" altLang="zh-CN" sz="1400"/>
              <a:pPr algn="r" eaLnBrk="1" hangingPunct="1">
                <a:spcBef>
                  <a:spcPct val="0"/>
                </a:spcBef>
                <a:buFontTx/>
                <a:buNone/>
              </a:pPr>
              <a:t>6</a:t>
            </a:fld>
            <a:endParaRPr lang="en-US" altLang="zh-CN" sz="1400"/>
          </a:p>
        </p:txBody>
      </p:sp>
      <p:sp>
        <p:nvSpPr>
          <p:cNvPr id="6147" name="Text Box 4"/>
          <p:cNvSpPr txBox="1">
            <a:spLocks noChangeArrowheads="1"/>
          </p:cNvSpPr>
          <p:nvPr/>
        </p:nvSpPr>
        <p:spPr bwMode="auto">
          <a:xfrm>
            <a:off x="323850" y="1052513"/>
            <a:ext cx="57610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zh-CN" altLang="en-US" sz="2800" b="1" dirty="0" smtClean="0">
                <a:latin typeface="仿宋_GB2312" pitchFamily="49" charset="-122"/>
                <a:ea typeface="仿宋_GB2312" pitchFamily="49" charset="-122"/>
              </a:rPr>
              <a:t>（</a:t>
            </a:r>
            <a:r>
              <a:rPr lang="en-US" altLang="zh-CN" sz="2800" b="1" dirty="0" smtClean="0">
                <a:latin typeface="仿宋_GB2312" pitchFamily="49" charset="-122"/>
                <a:ea typeface="仿宋_GB2312" pitchFamily="49" charset="-122"/>
              </a:rPr>
              <a:t>1</a:t>
            </a:r>
            <a:r>
              <a:rPr lang="zh-CN" altLang="en-US" sz="2800" b="1" dirty="0" smtClean="0">
                <a:latin typeface="仿宋_GB2312" pitchFamily="49" charset="-122"/>
                <a:ea typeface="仿宋_GB2312" pitchFamily="49" charset="-122"/>
              </a:rPr>
              <a:t>）三相</a:t>
            </a:r>
            <a:r>
              <a:rPr lang="zh-CN" altLang="en-US" sz="2800" b="1" dirty="0">
                <a:latin typeface="仿宋_GB2312" pitchFamily="49" charset="-122"/>
                <a:ea typeface="仿宋_GB2312" pitchFamily="49" charset="-122"/>
              </a:rPr>
              <a:t>异步电动机的基本结构</a:t>
            </a:r>
          </a:p>
        </p:txBody>
      </p:sp>
      <p:sp>
        <p:nvSpPr>
          <p:cNvPr id="6148" name="Rectangle 6"/>
          <p:cNvSpPr>
            <a:spLocks noChangeArrowheads="1"/>
          </p:cNvSpPr>
          <p:nvPr/>
        </p:nvSpPr>
        <p:spPr bwMode="auto">
          <a:xfrm>
            <a:off x="179388" y="1630363"/>
            <a:ext cx="874871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en-US" altLang="zh-CN" sz="2800" b="1">
                <a:ea typeface="仿宋_GB2312" pitchFamily="49" charset="-122"/>
                <a:cs typeface="Times New Roman" pitchFamily="18" charset="0"/>
              </a:rPr>
              <a:t>       </a:t>
            </a:r>
            <a:r>
              <a:rPr lang="zh-CN" altLang="en-US" sz="2800" b="1">
                <a:ea typeface="仿宋_GB2312" pitchFamily="49" charset="-122"/>
                <a:cs typeface="Times New Roman" pitchFamily="18" charset="0"/>
              </a:rPr>
              <a:t>三相异步电动机由定子和转子两个基本部分组成，电动机的定子和转子之间并没有直接相连，中间一般有一定厚度的空气隙。</a:t>
            </a:r>
            <a:r>
              <a:rPr lang="zh-CN" altLang="en-US" sz="1800">
                <a:ea typeface="仿宋_GB2312" pitchFamily="49" charset="-122"/>
                <a:cs typeface="Times New Roman" pitchFamily="18" charset="0"/>
              </a:rPr>
              <a:t> </a:t>
            </a:r>
            <a:endParaRPr lang="zh-CN" altLang="en-US" sz="2800" b="1">
              <a:ea typeface="仿宋_GB2312" pitchFamily="49" charset="-122"/>
              <a:cs typeface="Times New Roman" pitchFamily="18" charset="0"/>
            </a:endParaRPr>
          </a:p>
        </p:txBody>
      </p:sp>
      <p:pic>
        <p:nvPicPr>
          <p:cNvPr id="614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650" y="2925763"/>
            <a:ext cx="7056438"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251520" y="332656"/>
            <a:ext cx="6696744" cy="584775"/>
          </a:xfrm>
          <a:prstGeom prst="rect">
            <a:avLst/>
          </a:prstGeom>
        </p:spPr>
        <p:txBody>
          <a:bodyPr wrap="square">
            <a:spAutoFit/>
          </a:bodyPr>
          <a:lstStyle/>
          <a:p>
            <a:r>
              <a:rPr kumimoji="1" lang="en-US" altLang="zh-CN" b="1" dirty="0">
                <a:latin typeface="宋体" charset="-122"/>
              </a:rPr>
              <a:t> 1. </a:t>
            </a:r>
            <a:r>
              <a:rPr kumimoji="1" lang="zh-CN" altLang="en-US" b="1" dirty="0">
                <a:latin typeface="宋体" charset="-122"/>
              </a:rPr>
              <a:t>三相异步电机结构及工作原理</a:t>
            </a:r>
            <a:endParaRPr lang="zh-CN" altLang="en-US" dirty="0"/>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1" name="Picture 8" descr="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8389" y="1824733"/>
            <a:ext cx="5543971" cy="3458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2" name="Rectangle 9"/>
          <p:cNvSpPr>
            <a:spLocks noChangeArrowheads="1"/>
          </p:cNvSpPr>
          <p:nvPr/>
        </p:nvSpPr>
        <p:spPr bwMode="auto">
          <a:xfrm>
            <a:off x="251520" y="5445224"/>
            <a:ext cx="880268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2400" b="1" dirty="0">
                <a:solidFill>
                  <a:schemeClr val="tx2"/>
                </a:solidFill>
              </a:rPr>
              <a:t>行程开关时利用生产机械的某些运动部件碰撞行程开关的触杆，</a:t>
            </a:r>
          </a:p>
          <a:p>
            <a:pPr eaLnBrk="1" hangingPunct="1">
              <a:spcBef>
                <a:spcPct val="0"/>
              </a:spcBef>
              <a:buFontTx/>
              <a:buNone/>
            </a:pPr>
            <a:r>
              <a:rPr lang="zh-CN" altLang="en-US" sz="2400" b="1" dirty="0">
                <a:solidFill>
                  <a:schemeClr val="tx2"/>
                </a:solidFill>
              </a:rPr>
              <a:t>使内部闭合的触点断开，断开的触点闭合，从而发出控制指令</a:t>
            </a:r>
            <a:r>
              <a:rPr lang="zh-CN" altLang="en-US" sz="1800" b="1" dirty="0">
                <a:solidFill>
                  <a:schemeClr val="tx2"/>
                </a:solidFill>
              </a:rPr>
              <a:t>。 </a:t>
            </a:r>
          </a:p>
        </p:txBody>
      </p:sp>
      <p:sp>
        <p:nvSpPr>
          <p:cNvPr id="9" name="Rectangle 8"/>
          <p:cNvSpPr>
            <a:spLocks noChangeArrowheads="1"/>
          </p:cNvSpPr>
          <p:nvPr/>
        </p:nvSpPr>
        <p:spPr bwMode="auto">
          <a:xfrm>
            <a:off x="394965" y="1126133"/>
            <a:ext cx="4464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en-US" altLang="zh-CN" sz="2800" b="1" dirty="0" smtClean="0">
                <a:solidFill>
                  <a:schemeClr val="bg1"/>
                </a:solidFill>
                <a:latin typeface="仿宋_GB2312" pitchFamily="49" charset="-122"/>
                <a:ea typeface="仿宋_GB2312" pitchFamily="49" charset="-122"/>
              </a:rPr>
              <a:t>(3)</a:t>
            </a:r>
            <a:r>
              <a:rPr lang="zh-CN" altLang="en-US" sz="2800" b="1" dirty="0" smtClean="0">
                <a:solidFill>
                  <a:schemeClr val="bg1"/>
                </a:solidFill>
                <a:latin typeface="仿宋_GB2312" pitchFamily="49" charset="-122"/>
                <a:ea typeface="仿宋_GB2312" pitchFamily="49" charset="-122"/>
              </a:rPr>
              <a:t>按钮</a:t>
            </a:r>
            <a:r>
              <a:rPr lang="en-US" altLang="zh-CN" sz="2800" b="1" dirty="0" smtClean="0">
                <a:solidFill>
                  <a:schemeClr val="bg1"/>
                </a:solidFill>
                <a:latin typeface="仿宋_GB2312" pitchFamily="49" charset="-122"/>
                <a:ea typeface="仿宋_GB2312" pitchFamily="49" charset="-122"/>
              </a:rPr>
              <a:t>——</a:t>
            </a:r>
            <a:r>
              <a:rPr kumimoji="1" lang="zh-CN" altLang="en-US" sz="2800" b="1" dirty="0">
                <a:solidFill>
                  <a:schemeClr val="tx2"/>
                </a:solidFill>
                <a:latin typeface="仿宋_GB2312" pitchFamily="49" charset="-122"/>
                <a:ea typeface="仿宋_GB2312" pitchFamily="49" charset="-122"/>
              </a:rPr>
              <a:t>行程开关</a:t>
            </a:r>
            <a:endParaRPr lang="zh-CN" altLang="en-US" sz="2800" b="1" dirty="0">
              <a:solidFill>
                <a:schemeClr val="bg1"/>
              </a:solidFill>
              <a:latin typeface="仿宋_GB2312" pitchFamily="49" charset="-122"/>
              <a:ea typeface="仿宋_GB2312" pitchFamily="49" charset="-122"/>
            </a:endParaRPr>
          </a:p>
        </p:txBody>
      </p:sp>
      <p:sp>
        <p:nvSpPr>
          <p:cNvPr id="6" name="Rectangle 2"/>
          <p:cNvSpPr>
            <a:spLocks noChangeArrowheads="1"/>
          </p:cNvSpPr>
          <p:nvPr/>
        </p:nvSpPr>
        <p:spPr bwMode="auto">
          <a:xfrm>
            <a:off x="96645" y="347922"/>
            <a:ext cx="6572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b="1" dirty="0">
                <a:solidFill>
                  <a:schemeClr val="tx2"/>
                </a:solidFill>
                <a:latin typeface="仿宋_GB2312" pitchFamily="49" charset="-122"/>
                <a:ea typeface="仿宋_GB2312" pitchFamily="49" charset="-122"/>
              </a:rPr>
              <a:t> </a:t>
            </a:r>
            <a:r>
              <a:rPr kumimoji="1" lang="en-US" altLang="zh-CN" b="1" dirty="0">
                <a:solidFill>
                  <a:schemeClr val="tx2"/>
                </a:solidFill>
                <a:latin typeface="仿宋_GB2312" pitchFamily="49" charset="-122"/>
                <a:ea typeface="仿宋_GB2312" pitchFamily="49" charset="-122"/>
              </a:rPr>
              <a:t>4.</a:t>
            </a:r>
            <a:r>
              <a:rPr kumimoji="1" lang="zh-CN" altLang="en-US" b="1" dirty="0">
                <a:solidFill>
                  <a:schemeClr val="tx2"/>
                </a:solidFill>
                <a:latin typeface="仿宋_GB2312" pitchFamily="49" charset="-122"/>
                <a:ea typeface="仿宋_GB2312" pitchFamily="49" charset="-122"/>
              </a:rPr>
              <a:t>三相异步电机常用驱动控制方法</a:t>
            </a:r>
            <a:endParaRPr kumimoji="1" lang="zh-CN" altLang="en-US" sz="1800" dirty="0">
              <a:solidFill>
                <a:schemeClr val="tx2"/>
              </a:solidFill>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5" name="Picture 7" descr="绘图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418" y="2780928"/>
            <a:ext cx="3928145" cy="3078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46" name="Rectangle 8"/>
          <p:cNvSpPr>
            <a:spLocks noChangeArrowheads="1"/>
          </p:cNvSpPr>
          <p:nvPr/>
        </p:nvSpPr>
        <p:spPr bwMode="auto">
          <a:xfrm>
            <a:off x="980615" y="6011945"/>
            <a:ext cx="2825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en-US" altLang="zh-CN" sz="1800" dirty="0">
                <a:solidFill>
                  <a:schemeClr val="tx2"/>
                </a:solidFill>
              </a:rPr>
              <a:t> </a:t>
            </a:r>
            <a:r>
              <a:rPr lang="zh-CN" altLang="en-US" sz="1800" dirty="0">
                <a:solidFill>
                  <a:schemeClr val="tx2"/>
                </a:solidFill>
              </a:rPr>
              <a:t>交流接触器的结构原理图 </a:t>
            </a:r>
          </a:p>
        </p:txBody>
      </p:sp>
      <p:sp>
        <p:nvSpPr>
          <p:cNvPr id="61447" name="Rectangle 9"/>
          <p:cNvSpPr>
            <a:spLocks noChangeArrowheads="1"/>
          </p:cNvSpPr>
          <p:nvPr/>
        </p:nvSpPr>
        <p:spPr bwMode="auto">
          <a:xfrm>
            <a:off x="429418" y="1622823"/>
            <a:ext cx="82137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2400" b="1" dirty="0">
                <a:solidFill>
                  <a:schemeClr val="tx2"/>
                </a:solidFill>
              </a:rPr>
              <a:t>交流接触器是继电接触器控制中的主要控制电器。</a:t>
            </a:r>
          </a:p>
          <a:p>
            <a:pPr eaLnBrk="1" hangingPunct="1">
              <a:spcBef>
                <a:spcPct val="0"/>
              </a:spcBef>
              <a:buFontTx/>
              <a:buNone/>
            </a:pPr>
            <a:r>
              <a:rPr lang="zh-CN" altLang="en-US" sz="2400" b="1" dirty="0">
                <a:solidFill>
                  <a:schemeClr val="tx2"/>
                </a:solidFill>
              </a:rPr>
              <a:t>通常用于接通和断开交流电动机或者大容量电器的主电路。</a:t>
            </a:r>
            <a:r>
              <a:rPr lang="zh-CN" altLang="en-US" sz="1800" b="1" dirty="0">
                <a:solidFill>
                  <a:schemeClr val="tx2"/>
                </a:solidFill>
              </a:rPr>
              <a:t> </a:t>
            </a:r>
          </a:p>
        </p:txBody>
      </p:sp>
      <p:sp>
        <p:nvSpPr>
          <p:cNvPr id="8" name="Rectangle 8"/>
          <p:cNvSpPr>
            <a:spLocks noChangeArrowheads="1"/>
          </p:cNvSpPr>
          <p:nvPr/>
        </p:nvSpPr>
        <p:spPr bwMode="auto">
          <a:xfrm>
            <a:off x="394965" y="1126133"/>
            <a:ext cx="4464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en-US" altLang="zh-CN" sz="2800" b="1" dirty="0" smtClean="0">
                <a:solidFill>
                  <a:schemeClr val="bg1"/>
                </a:solidFill>
                <a:latin typeface="仿宋_GB2312" pitchFamily="49" charset="-122"/>
                <a:ea typeface="仿宋_GB2312" pitchFamily="49" charset="-122"/>
              </a:rPr>
              <a:t>(4)</a:t>
            </a:r>
            <a:r>
              <a:rPr kumimoji="1" lang="zh-CN" altLang="en-US" sz="2800" b="1" dirty="0" smtClean="0">
                <a:solidFill>
                  <a:schemeClr val="tx2"/>
                </a:solidFill>
                <a:latin typeface="仿宋_GB2312" pitchFamily="49" charset="-122"/>
                <a:ea typeface="仿宋_GB2312" pitchFamily="49" charset="-122"/>
              </a:rPr>
              <a:t>交流接触器</a:t>
            </a:r>
            <a:endParaRPr lang="zh-CN" altLang="en-US" sz="2800" b="1" dirty="0">
              <a:solidFill>
                <a:schemeClr val="bg1"/>
              </a:solidFill>
              <a:latin typeface="仿宋_GB2312" pitchFamily="49" charset="-122"/>
              <a:ea typeface="仿宋_GB2312" pitchFamily="49" charset="-122"/>
            </a:endParaRPr>
          </a:p>
        </p:txBody>
      </p:sp>
      <p:pic>
        <p:nvPicPr>
          <p:cNvPr id="9" name="Picture 4" descr="绘图3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536280" y="3501008"/>
            <a:ext cx="4536504" cy="1030440"/>
          </a:xfrm>
          <a:prstGeom prst="rect">
            <a:avLst/>
          </a:prstGeom>
          <a:noFill/>
        </p:spPr>
      </p:pic>
      <p:sp>
        <p:nvSpPr>
          <p:cNvPr id="10" name="Rectangle 5"/>
          <p:cNvSpPr>
            <a:spLocks noChangeArrowheads="1"/>
          </p:cNvSpPr>
          <p:nvPr/>
        </p:nvSpPr>
        <p:spPr bwMode="auto">
          <a:xfrm>
            <a:off x="5796136" y="4725144"/>
            <a:ext cx="23050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1800">
                <a:solidFill>
                  <a:srgbClr val="CC3300"/>
                </a:solidFill>
              </a:rPr>
              <a:t>交流接触器的符号图</a:t>
            </a:r>
            <a:r>
              <a:rPr lang="zh-CN" altLang="en-US" sz="1800"/>
              <a:t> </a:t>
            </a:r>
          </a:p>
        </p:txBody>
      </p:sp>
      <p:sp>
        <p:nvSpPr>
          <p:cNvPr id="11" name="Rectangle 2"/>
          <p:cNvSpPr>
            <a:spLocks noChangeArrowheads="1"/>
          </p:cNvSpPr>
          <p:nvPr/>
        </p:nvSpPr>
        <p:spPr bwMode="auto">
          <a:xfrm>
            <a:off x="96645" y="347922"/>
            <a:ext cx="6572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b="1" dirty="0">
                <a:solidFill>
                  <a:schemeClr val="tx2"/>
                </a:solidFill>
                <a:latin typeface="仿宋_GB2312" pitchFamily="49" charset="-122"/>
                <a:ea typeface="仿宋_GB2312" pitchFamily="49" charset="-122"/>
              </a:rPr>
              <a:t> </a:t>
            </a:r>
            <a:r>
              <a:rPr kumimoji="1" lang="en-US" altLang="zh-CN" b="1" dirty="0">
                <a:solidFill>
                  <a:schemeClr val="tx2"/>
                </a:solidFill>
                <a:latin typeface="仿宋_GB2312" pitchFamily="49" charset="-122"/>
                <a:ea typeface="仿宋_GB2312" pitchFamily="49" charset="-122"/>
              </a:rPr>
              <a:t>4.</a:t>
            </a:r>
            <a:r>
              <a:rPr kumimoji="1" lang="zh-CN" altLang="en-US" b="1" dirty="0">
                <a:solidFill>
                  <a:schemeClr val="tx2"/>
                </a:solidFill>
                <a:latin typeface="仿宋_GB2312" pitchFamily="49" charset="-122"/>
                <a:ea typeface="仿宋_GB2312" pitchFamily="49" charset="-122"/>
              </a:rPr>
              <a:t>三相异步电机常用驱动控制方法</a:t>
            </a:r>
            <a:endParaRPr kumimoji="1" lang="zh-CN" altLang="en-US" sz="1800" dirty="0">
              <a:solidFill>
                <a:schemeClr val="tx2"/>
              </a:solidFill>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6"/>
          <p:cNvSpPr>
            <a:spLocks noChangeArrowheads="1"/>
          </p:cNvSpPr>
          <p:nvPr/>
        </p:nvSpPr>
        <p:spPr bwMode="auto">
          <a:xfrm>
            <a:off x="451009" y="1064419"/>
            <a:ext cx="44640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en-US" altLang="zh-CN" sz="2800" b="1" dirty="0" smtClean="0">
                <a:solidFill>
                  <a:schemeClr val="tx2"/>
                </a:solidFill>
                <a:latin typeface="仿宋_GB2312" pitchFamily="49" charset="-122"/>
                <a:ea typeface="仿宋_GB2312" pitchFamily="49" charset="-122"/>
              </a:rPr>
              <a:t>(5)</a:t>
            </a:r>
            <a:r>
              <a:rPr lang="zh-CN" altLang="en-US" sz="2800" b="1" dirty="0" smtClean="0">
                <a:solidFill>
                  <a:schemeClr val="tx2"/>
                </a:solidFill>
                <a:latin typeface="仿宋_GB2312" pitchFamily="49" charset="-122"/>
                <a:ea typeface="仿宋_GB2312" pitchFamily="49" charset="-122"/>
              </a:rPr>
              <a:t>中间继电器 </a:t>
            </a:r>
            <a:endParaRPr lang="zh-CN" altLang="en-US" sz="2800" b="1" dirty="0">
              <a:solidFill>
                <a:schemeClr val="tx2"/>
              </a:solidFill>
              <a:latin typeface="仿宋_GB2312" pitchFamily="49" charset="-122"/>
              <a:ea typeface="仿宋_GB2312" pitchFamily="49" charset="-122"/>
            </a:endParaRPr>
          </a:p>
        </p:txBody>
      </p:sp>
      <p:sp>
        <p:nvSpPr>
          <p:cNvPr id="63492" name="Rectangle 7"/>
          <p:cNvSpPr>
            <a:spLocks noChangeArrowheads="1"/>
          </p:cNvSpPr>
          <p:nvPr/>
        </p:nvSpPr>
        <p:spPr bwMode="auto">
          <a:xfrm>
            <a:off x="428625" y="1522413"/>
            <a:ext cx="8215313"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ts val="2400"/>
              </a:spcBef>
              <a:buFontTx/>
              <a:buNone/>
            </a:pPr>
            <a:r>
              <a:rPr lang="zh-CN" altLang="en-US" sz="2800" b="1">
                <a:solidFill>
                  <a:schemeClr val="tx2"/>
                </a:solidFill>
                <a:ea typeface="楷体_GB2312" pitchFamily="49" charset="-122"/>
              </a:rPr>
              <a:t>中间继电器的结构和原理与交流接触器基本相同。</a:t>
            </a:r>
          </a:p>
          <a:p>
            <a:pPr eaLnBrk="1" hangingPunct="1">
              <a:spcBef>
                <a:spcPts val="2400"/>
              </a:spcBef>
              <a:buFontTx/>
              <a:buNone/>
            </a:pPr>
            <a:r>
              <a:rPr lang="zh-CN" altLang="en-US" sz="2800" b="1">
                <a:solidFill>
                  <a:schemeClr val="tx2"/>
                </a:solidFill>
                <a:ea typeface="楷体_GB2312" pitchFamily="49" charset="-122"/>
              </a:rPr>
              <a:t>不同之处在于中间继电器的触点容量较小，触点数目较多。</a:t>
            </a:r>
            <a:r>
              <a:rPr lang="zh-CN" altLang="en-US" sz="1800" b="1">
                <a:solidFill>
                  <a:schemeClr val="tx2"/>
                </a:solidFill>
              </a:rPr>
              <a:t> </a:t>
            </a:r>
          </a:p>
        </p:txBody>
      </p:sp>
      <p:pic>
        <p:nvPicPr>
          <p:cNvPr id="63493" name="Picture 8" descr="中间继电器"/>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3906838"/>
            <a:ext cx="7489825"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4" name="Rectangle 9"/>
          <p:cNvSpPr>
            <a:spLocks noChangeArrowheads="1"/>
          </p:cNvSpPr>
          <p:nvPr/>
        </p:nvSpPr>
        <p:spPr bwMode="auto">
          <a:xfrm>
            <a:off x="2484438" y="5562600"/>
            <a:ext cx="2549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1800" b="1">
                <a:solidFill>
                  <a:schemeClr val="tx2"/>
                </a:solidFill>
              </a:rPr>
              <a:t>中间继电器器的符号图 </a:t>
            </a:r>
          </a:p>
        </p:txBody>
      </p:sp>
      <p:sp>
        <p:nvSpPr>
          <p:cNvPr id="7" name="Rectangle 2"/>
          <p:cNvSpPr>
            <a:spLocks noChangeArrowheads="1"/>
          </p:cNvSpPr>
          <p:nvPr/>
        </p:nvSpPr>
        <p:spPr bwMode="auto">
          <a:xfrm>
            <a:off x="96645" y="347922"/>
            <a:ext cx="6572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b="1" dirty="0">
                <a:solidFill>
                  <a:schemeClr val="tx2"/>
                </a:solidFill>
                <a:latin typeface="仿宋_GB2312" pitchFamily="49" charset="-122"/>
                <a:ea typeface="仿宋_GB2312" pitchFamily="49" charset="-122"/>
              </a:rPr>
              <a:t> </a:t>
            </a:r>
            <a:r>
              <a:rPr kumimoji="1" lang="en-US" altLang="zh-CN" b="1" dirty="0">
                <a:solidFill>
                  <a:schemeClr val="tx2"/>
                </a:solidFill>
                <a:latin typeface="仿宋_GB2312" pitchFamily="49" charset="-122"/>
                <a:ea typeface="仿宋_GB2312" pitchFamily="49" charset="-122"/>
              </a:rPr>
              <a:t>4.</a:t>
            </a:r>
            <a:r>
              <a:rPr kumimoji="1" lang="zh-CN" altLang="en-US" b="1" dirty="0">
                <a:solidFill>
                  <a:schemeClr val="tx2"/>
                </a:solidFill>
                <a:latin typeface="仿宋_GB2312" pitchFamily="49" charset="-122"/>
                <a:ea typeface="仿宋_GB2312" pitchFamily="49" charset="-122"/>
              </a:rPr>
              <a:t>三相异步电机常用驱动控制方法</a:t>
            </a:r>
            <a:endParaRPr kumimoji="1" lang="zh-CN" altLang="en-US" sz="1800" dirty="0">
              <a:solidFill>
                <a:schemeClr val="tx2"/>
              </a:solidFill>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6" name="Rectangle 3"/>
          <p:cNvSpPr>
            <a:spLocks noChangeArrowheads="1"/>
          </p:cNvSpPr>
          <p:nvPr/>
        </p:nvSpPr>
        <p:spPr bwMode="auto">
          <a:xfrm>
            <a:off x="214313" y="1026320"/>
            <a:ext cx="4464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en-US" altLang="zh-CN" sz="2800" b="1" dirty="0" smtClean="0">
                <a:solidFill>
                  <a:schemeClr val="bg1"/>
                </a:solidFill>
                <a:latin typeface="仿宋_GB2312" pitchFamily="49" charset="-122"/>
                <a:ea typeface="仿宋_GB2312" pitchFamily="49" charset="-122"/>
              </a:rPr>
              <a:t>(6)</a:t>
            </a:r>
            <a:r>
              <a:rPr lang="zh-CN" altLang="en-US" sz="2800" b="1" dirty="0" smtClean="0">
                <a:solidFill>
                  <a:schemeClr val="bg1"/>
                </a:solidFill>
                <a:latin typeface="仿宋_GB2312" pitchFamily="49" charset="-122"/>
                <a:ea typeface="仿宋_GB2312" pitchFamily="49" charset="-122"/>
              </a:rPr>
              <a:t>热继电器</a:t>
            </a:r>
            <a:r>
              <a:rPr lang="zh-CN" altLang="en-US" sz="1800" dirty="0" smtClean="0"/>
              <a:t> </a:t>
            </a:r>
            <a:endParaRPr lang="zh-CN" altLang="en-US" sz="1800" dirty="0"/>
          </a:p>
        </p:txBody>
      </p:sp>
      <p:sp>
        <p:nvSpPr>
          <p:cNvPr id="64517" name="Rectangle 5"/>
          <p:cNvSpPr>
            <a:spLocks noChangeArrowheads="1"/>
          </p:cNvSpPr>
          <p:nvPr/>
        </p:nvSpPr>
        <p:spPr bwMode="auto">
          <a:xfrm>
            <a:off x="1971650" y="4492005"/>
            <a:ext cx="2089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1800" b="1">
                <a:solidFill>
                  <a:schemeClr val="tx2"/>
                </a:solidFill>
              </a:rPr>
              <a:t>热继电器的原理图 </a:t>
            </a:r>
          </a:p>
        </p:txBody>
      </p:sp>
      <p:pic>
        <p:nvPicPr>
          <p:cNvPr id="64518" name="Picture 6" descr="绘图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13" y="1848818"/>
            <a:ext cx="5103812"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9" name="Picture 7" descr="绘图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6" y="2325068"/>
            <a:ext cx="3500438" cy="103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0" name="Rectangle 8"/>
          <p:cNvSpPr>
            <a:spLocks noChangeArrowheads="1"/>
          </p:cNvSpPr>
          <p:nvPr/>
        </p:nvSpPr>
        <p:spPr bwMode="auto">
          <a:xfrm>
            <a:off x="5829275" y="4420568"/>
            <a:ext cx="2127101"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1800" b="1" dirty="0">
                <a:solidFill>
                  <a:schemeClr val="tx2"/>
                </a:solidFill>
              </a:rPr>
              <a:t>热继电器的符号图</a:t>
            </a:r>
          </a:p>
        </p:txBody>
      </p:sp>
      <p:sp>
        <p:nvSpPr>
          <p:cNvPr id="64521" name="Rectangle 9"/>
          <p:cNvSpPr>
            <a:spLocks noChangeArrowheads="1"/>
          </p:cNvSpPr>
          <p:nvPr/>
        </p:nvSpPr>
        <p:spPr bwMode="auto">
          <a:xfrm>
            <a:off x="542900" y="5073030"/>
            <a:ext cx="7929563"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zh-CN" altLang="en-US" sz="2800" b="1">
                <a:solidFill>
                  <a:schemeClr val="tx2"/>
                </a:solidFill>
              </a:rPr>
              <a:t>热继电器是利用电流的热效应原理实现对电动机的过载保护。 </a:t>
            </a:r>
          </a:p>
        </p:txBody>
      </p:sp>
      <p:sp>
        <p:nvSpPr>
          <p:cNvPr id="9" name="Rectangle 2"/>
          <p:cNvSpPr>
            <a:spLocks noChangeArrowheads="1"/>
          </p:cNvSpPr>
          <p:nvPr/>
        </p:nvSpPr>
        <p:spPr bwMode="auto">
          <a:xfrm>
            <a:off x="96645" y="347922"/>
            <a:ext cx="6572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b="1" dirty="0">
                <a:solidFill>
                  <a:schemeClr val="tx2"/>
                </a:solidFill>
                <a:latin typeface="仿宋_GB2312" pitchFamily="49" charset="-122"/>
                <a:ea typeface="仿宋_GB2312" pitchFamily="49" charset="-122"/>
              </a:rPr>
              <a:t> </a:t>
            </a:r>
            <a:r>
              <a:rPr kumimoji="1" lang="en-US" altLang="zh-CN" b="1" dirty="0">
                <a:solidFill>
                  <a:schemeClr val="tx2"/>
                </a:solidFill>
                <a:latin typeface="仿宋_GB2312" pitchFamily="49" charset="-122"/>
                <a:ea typeface="仿宋_GB2312" pitchFamily="49" charset="-122"/>
              </a:rPr>
              <a:t>4.</a:t>
            </a:r>
            <a:r>
              <a:rPr kumimoji="1" lang="zh-CN" altLang="en-US" b="1" dirty="0">
                <a:solidFill>
                  <a:schemeClr val="tx2"/>
                </a:solidFill>
                <a:latin typeface="仿宋_GB2312" pitchFamily="49" charset="-122"/>
                <a:ea typeface="仿宋_GB2312" pitchFamily="49" charset="-122"/>
              </a:rPr>
              <a:t>三相异步电机常用驱动控制方法</a:t>
            </a:r>
            <a:endParaRPr kumimoji="1" lang="zh-CN" altLang="en-US" sz="1800" dirty="0">
              <a:solidFill>
                <a:schemeClr val="tx2"/>
              </a:solidFill>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Text Box 2"/>
          <p:cNvSpPr txBox="1">
            <a:spLocks noChangeArrowheads="1"/>
          </p:cNvSpPr>
          <p:nvPr/>
        </p:nvSpPr>
        <p:spPr bwMode="auto">
          <a:xfrm>
            <a:off x="684213" y="1412875"/>
            <a:ext cx="7704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lang="zh-CN" altLang="zh-CN" sz="1800"/>
          </a:p>
        </p:txBody>
      </p:sp>
      <p:sp>
        <p:nvSpPr>
          <p:cNvPr id="65540" name="Rectangle 3"/>
          <p:cNvSpPr>
            <a:spLocks noChangeArrowheads="1"/>
          </p:cNvSpPr>
          <p:nvPr/>
        </p:nvSpPr>
        <p:spPr bwMode="auto">
          <a:xfrm>
            <a:off x="467544" y="1133554"/>
            <a:ext cx="4464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en-US" altLang="zh-CN" sz="2800" b="1" dirty="0" smtClean="0">
                <a:solidFill>
                  <a:schemeClr val="bg1"/>
                </a:solidFill>
                <a:latin typeface="仿宋_GB2312" pitchFamily="49" charset="-122"/>
                <a:ea typeface="仿宋_GB2312" pitchFamily="49" charset="-122"/>
              </a:rPr>
              <a:t>(7)</a:t>
            </a:r>
            <a:r>
              <a:rPr lang="zh-CN" altLang="en-US" sz="2800" b="1" dirty="0" smtClean="0">
                <a:solidFill>
                  <a:schemeClr val="tx2"/>
                </a:solidFill>
                <a:latin typeface="仿宋_GB2312" pitchFamily="49" charset="-122"/>
                <a:ea typeface="仿宋_GB2312" pitchFamily="49" charset="-122"/>
              </a:rPr>
              <a:t>自动空气断路器</a:t>
            </a:r>
            <a:r>
              <a:rPr lang="zh-CN" altLang="en-US" sz="1800" dirty="0" smtClean="0"/>
              <a:t> </a:t>
            </a:r>
            <a:endParaRPr lang="zh-CN" altLang="en-US" sz="1800" dirty="0"/>
          </a:p>
        </p:txBody>
      </p:sp>
      <p:pic>
        <p:nvPicPr>
          <p:cNvPr id="65541" name="Picture 8" descr="绘图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0172" y="2979583"/>
            <a:ext cx="6913016" cy="3113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2" name="Rectangle 9"/>
          <p:cNvSpPr>
            <a:spLocks noChangeArrowheads="1"/>
          </p:cNvSpPr>
          <p:nvPr/>
        </p:nvSpPr>
        <p:spPr bwMode="auto">
          <a:xfrm>
            <a:off x="2916238" y="6092825"/>
            <a:ext cx="25495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1800" b="1">
                <a:solidFill>
                  <a:schemeClr val="tx2"/>
                </a:solidFill>
              </a:rPr>
              <a:t>自动空气断路器原理图 </a:t>
            </a:r>
          </a:p>
        </p:txBody>
      </p:sp>
      <p:sp>
        <p:nvSpPr>
          <p:cNvPr id="65543" name="Rectangle 10"/>
          <p:cNvSpPr>
            <a:spLocks noChangeArrowheads="1"/>
          </p:cNvSpPr>
          <p:nvPr/>
        </p:nvSpPr>
        <p:spPr bwMode="auto">
          <a:xfrm>
            <a:off x="467544" y="1779588"/>
            <a:ext cx="756094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2800" b="1" dirty="0">
                <a:solidFill>
                  <a:schemeClr val="tx2"/>
                </a:solidFill>
                <a:ea typeface="楷体_GB2312" pitchFamily="49" charset="-122"/>
              </a:rPr>
              <a:t>自动空气断路器是常用的一种低压保护电器，</a:t>
            </a:r>
          </a:p>
          <a:p>
            <a:pPr eaLnBrk="1" hangingPunct="1">
              <a:spcBef>
                <a:spcPct val="0"/>
              </a:spcBef>
              <a:buFontTx/>
              <a:buNone/>
            </a:pPr>
            <a:r>
              <a:rPr lang="zh-CN" altLang="en-US" sz="2800" b="1" dirty="0">
                <a:solidFill>
                  <a:schemeClr val="tx2"/>
                </a:solidFill>
                <a:ea typeface="楷体_GB2312" pitchFamily="49" charset="-122"/>
              </a:rPr>
              <a:t>可实现短路、过载和失压保护。</a:t>
            </a:r>
            <a:r>
              <a:rPr lang="zh-CN" altLang="en-US" sz="1800" b="1" dirty="0">
                <a:solidFill>
                  <a:schemeClr val="tx2"/>
                </a:solidFill>
              </a:rPr>
              <a:t> </a:t>
            </a:r>
          </a:p>
        </p:txBody>
      </p:sp>
      <p:sp>
        <p:nvSpPr>
          <p:cNvPr id="8" name="Rectangle 2"/>
          <p:cNvSpPr>
            <a:spLocks noChangeArrowheads="1"/>
          </p:cNvSpPr>
          <p:nvPr/>
        </p:nvSpPr>
        <p:spPr bwMode="auto">
          <a:xfrm>
            <a:off x="96645" y="347922"/>
            <a:ext cx="6572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b="1" dirty="0">
                <a:solidFill>
                  <a:schemeClr val="tx2"/>
                </a:solidFill>
                <a:latin typeface="仿宋_GB2312" pitchFamily="49" charset="-122"/>
                <a:ea typeface="仿宋_GB2312" pitchFamily="49" charset="-122"/>
              </a:rPr>
              <a:t> </a:t>
            </a:r>
            <a:r>
              <a:rPr kumimoji="1" lang="en-US" altLang="zh-CN" b="1" dirty="0">
                <a:solidFill>
                  <a:schemeClr val="tx2"/>
                </a:solidFill>
                <a:latin typeface="仿宋_GB2312" pitchFamily="49" charset="-122"/>
                <a:ea typeface="仿宋_GB2312" pitchFamily="49" charset="-122"/>
              </a:rPr>
              <a:t>4.</a:t>
            </a:r>
            <a:r>
              <a:rPr kumimoji="1" lang="zh-CN" altLang="en-US" b="1" dirty="0">
                <a:solidFill>
                  <a:schemeClr val="tx2"/>
                </a:solidFill>
                <a:latin typeface="仿宋_GB2312" pitchFamily="49" charset="-122"/>
                <a:ea typeface="仿宋_GB2312" pitchFamily="49" charset="-122"/>
              </a:rPr>
              <a:t>三相异步电机常用驱动控制方法</a:t>
            </a:r>
            <a:endParaRPr kumimoji="1" lang="zh-CN" altLang="en-US" sz="1800" dirty="0">
              <a:solidFill>
                <a:schemeClr val="tx2"/>
              </a:solidFill>
            </a:endParaRPr>
          </a:p>
        </p:txBody>
      </p:sp>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ChangeArrowheads="1"/>
          </p:cNvSpPr>
          <p:nvPr/>
        </p:nvSpPr>
        <p:spPr bwMode="auto">
          <a:xfrm>
            <a:off x="409575" y="1158359"/>
            <a:ext cx="44640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en-US" altLang="zh-CN" sz="2800" b="1" dirty="0" smtClean="0">
                <a:solidFill>
                  <a:schemeClr val="bg1"/>
                </a:solidFill>
                <a:latin typeface="仿宋_GB2312" pitchFamily="49" charset="-122"/>
                <a:ea typeface="仿宋_GB2312" pitchFamily="49" charset="-122"/>
              </a:rPr>
              <a:t>(8)</a:t>
            </a:r>
            <a:r>
              <a:rPr lang="zh-CN" altLang="en-US" sz="2800" b="1" dirty="0" smtClean="0">
                <a:solidFill>
                  <a:schemeClr val="bg1"/>
                </a:solidFill>
                <a:latin typeface="仿宋_GB2312" pitchFamily="49" charset="-122"/>
                <a:ea typeface="仿宋_GB2312" pitchFamily="49" charset="-122"/>
              </a:rPr>
              <a:t>时间继电器</a:t>
            </a:r>
            <a:r>
              <a:rPr lang="zh-CN" altLang="en-US" sz="1800" dirty="0" smtClean="0"/>
              <a:t> </a:t>
            </a:r>
            <a:endParaRPr lang="zh-CN" altLang="en-US" sz="1800" dirty="0"/>
          </a:p>
        </p:txBody>
      </p:sp>
      <p:pic>
        <p:nvPicPr>
          <p:cNvPr id="66564" name="Picture 5" descr="绘图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891" y="2903539"/>
            <a:ext cx="5256584" cy="3490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Rectangle 6"/>
          <p:cNvSpPr>
            <a:spLocks noChangeArrowheads="1"/>
          </p:cNvSpPr>
          <p:nvPr/>
        </p:nvSpPr>
        <p:spPr bwMode="auto">
          <a:xfrm>
            <a:off x="755576" y="6468800"/>
            <a:ext cx="44644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1800" b="1" dirty="0">
                <a:solidFill>
                  <a:schemeClr val="tx2"/>
                </a:solidFill>
              </a:rPr>
              <a:t>通电延时的</a:t>
            </a:r>
            <a:r>
              <a:rPr lang="zh-CN" altLang="en-US" sz="1800" b="1" dirty="0" smtClean="0">
                <a:solidFill>
                  <a:schemeClr val="tx2"/>
                </a:solidFill>
              </a:rPr>
              <a:t>空气阻尼式</a:t>
            </a:r>
            <a:r>
              <a:rPr lang="zh-CN" altLang="en-US" sz="1800" b="1" dirty="0">
                <a:solidFill>
                  <a:schemeClr val="tx2"/>
                </a:solidFill>
              </a:rPr>
              <a:t>时间继电器原理图</a:t>
            </a:r>
            <a:r>
              <a:rPr lang="zh-CN" altLang="en-US" sz="1800" dirty="0">
                <a:solidFill>
                  <a:schemeClr val="tx2"/>
                </a:solidFill>
              </a:rPr>
              <a:t> </a:t>
            </a:r>
          </a:p>
        </p:txBody>
      </p:sp>
      <p:sp>
        <p:nvSpPr>
          <p:cNvPr id="66566" name="Rectangle 8"/>
          <p:cNvSpPr>
            <a:spLocks noChangeArrowheads="1"/>
          </p:cNvSpPr>
          <p:nvPr/>
        </p:nvSpPr>
        <p:spPr bwMode="auto">
          <a:xfrm>
            <a:off x="149620" y="1821487"/>
            <a:ext cx="6466681"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2400" b="1" dirty="0">
                <a:solidFill>
                  <a:schemeClr val="tx2"/>
                </a:solidFill>
              </a:rPr>
              <a:t>按工作原理可以分为：空气阻尼式、</a:t>
            </a:r>
            <a:r>
              <a:rPr lang="zh-CN" altLang="en-US" sz="2400" b="1" dirty="0" smtClean="0">
                <a:solidFill>
                  <a:schemeClr val="tx2"/>
                </a:solidFill>
              </a:rPr>
              <a:t>电磁式等</a:t>
            </a:r>
            <a:endParaRPr lang="zh-CN" altLang="en-US" sz="2400" b="1" dirty="0">
              <a:solidFill>
                <a:schemeClr val="tx2"/>
              </a:solidFill>
            </a:endParaRPr>
          </a:p>
          <a:p>
            <a:pPr eaLnBrk="1" hangingPunct="1">
              <a:spcBef>
                <a:spcPts val="1200"/>
              </a:spcBef>
              <a:buFontTx/>
              <a:buNone/>
            </a:pPr>
            <a:r>
              <a:rPr lang="zh-CN" altLang="en-US" sz="2400" b="1" dirty="0">
                <a:solidFill>
                  <a:schemeClr val="tx2"/>
                </a:solidFill>
              </a:rPr>
              <a:t>按延时方式可分为通电延时型和断电延时型。</a:t>
            </a:r>
          </a:p>
        </p:txBody>
      </p:sp>
      <p:pic>
        <p:nvPicPr>
          <p:cNvPr id="8" name="Picture 4" descr="时间继电器符号图"/>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5684570" y="4485243"/>
            <a:ext cx="3329689" cy="1656184"/>
          </a:xfrm>
          <a:prstGeom prst="rect">
            <a:avLst/>
          </a:prstGeom>
          <a:noFill/>
        </p:spPr>
      </p:pic>
      <p:sp>
        <p:nvSpPr>
          <p:cNvPr id="9" name="Rectangle 5"/>
          <p:cNvSpPr>
            <a:spLocks noChangeArrowheads="1"/>
          </p:cNvSpPr>
          <p:nvPr/>
        </p:nvSpPr>
        <p:spPr bwMode="auto">
          <a:xfrm>
            <a:off x="6189745" y="6285443"/>
            <a:ext cx="23193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1800" b="1" dirty="0">
                <a:solidFill>
                  <a:schemeClr val="tx2"/>
                </a:solidFill>
              </a:rPr>
              <a:t>时间继电器的符号图 </a:t>
            </a:r>
          </a:p>
        </p:txBody>
      </p:sp>
      <p:sp>
        <p:nvSpPr>
          <p:cNvPr id="11" name="Rectangle 2"/>
          <p:cNvSpPr>
            <a:spLocks noChangeArrowheads="1"/>
          </p:cNvSpPr>
          <p:nvPr/>
        </p:nvSpPr>
        <p:spPr bwMode="auto">
          <a:xfrm>
            <a:off x="96645" y="347922"/>
            <a:ext cx="6572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b="1" dirty="0">
                <a:solidFill>
                  <a:schemeClr val="tx2"/>
                </a:solidFill>
                <a:latin typeface="仿宋_GB2312" pitchFamily="49" charset="-122"/>
                <a:ea typeface="仿宋_GB2312" pitchFamily="49" charset="-122"/>
              </a:rPr>
              <a:t> </a:t>
            </a:r>
            <a:r>
              <a:rPr kumimoji="1" lang="en-US" altLang="zh-CN" b="1" dirty="0">
                <a:solidFill>
                  <a:schemeClr val="tx2"/>
                </a:solidFill>
                <a:latin typeface="仿宋_GB2312" pitchFamily="49" charset="-122"/>
                <a:ea typeface="仿宋_GB2312" pitchFamily="49" charset="-122"/>
              </a:rPr>
              <a:t>4.</a:t>
            </a:r>
            <a:r>
              <a:rPr kumimoji="1" lang="zh-CN" altLang="en-US" b="1" dirty="0">
                <a:solidFill>
                  <a:schemeClr val="tx2"/>
                </a:solidFill>
                <a:latin typeface="仿宋_GB2312" pitchFamily="49" charset="-122"/>
                <a:ea typeface="仿宋_GB2312" pitchFamily="49" charset="-122"/>
              </a:rPr>
              <a:t>三相异步电机常用驱动控制方法</a:t>
            </a:r>
            <a:endParaRPr kumimoji="1" lang="zh-CN" altLang="en-US" sz="1800" dirty="0">
              <a:solidFill>
                <a:schemeClr val="tx2"/>
              </a:solidFill>
            </a:endParaRPr>
          </a:p>
        </p:txBody>
      </p:sp>
      <p:pic>
        <p:nvPicPr>
          <p:cNvPr id="2" name="图片 1"/>
          <p:cNvPicPr>
            <a:picLocks noChangeAspect="1"/>
          </p:cNvPicPr>
          <p:nvPr/>
        </p:nvPicPr>
        <p:blipFill>
          <a:blip r:embed="rId5"/>
          <a:stretch>
            <a:fillRect/>
          </a:stretch>
        </p:blipFill>
        <p:spPr>
          <a:xfrm>
            <a:off x="6300191" y="1412776"/>
            <a:ext cx="2808917" cy="2542195"/>
          </a:xfrm>
          <a:prstGeom prst="rect">
            <a:avLst/>
          </a:prstGeom>
        </p:spPr>
      </p:pic>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2"/>
          <p:cNvSpPr>
            <a:spLocks noChangeArrowheads="1"/>
          </p:cNvSpPr>
          <p:nvPr/>
        </p:nvSpPr>
        <p:spPr bwMode="auto">
          <a:xfrm>
            <a:off x="96645" y="347922"/>
            <a:ext cx="6572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b="1" dirty="0">
                <a:solidFill>
                  <a:schemeClr val="tx2"/>
                </a:solidFill>
                <a:latin typeface="仿宋_GB2312" pitchFamily="49" charset="-122"/>
                <a:ea typeface="仿宋_GB2312" pitchFamily="49" charset="-122"/>
              </a:rPr>
              <a:t> </a:t>
            </a:r>
            <a:r>
              <a:rPr kumimoji="1" lang="en-US" altLang="zh-CN" b="1" dirty="0">
                <a:solidFill>
                  <a:schemeClr val="tx2"/>
                </a:solidFill>
                <a:latin typeface="仿宋_GB2312" pitchFamily="49" charset="-122"/>
                <a:ea typeface="仿宋_GB2312" pitchFamily="49" charset="-122"/>
              </a:rPr>
              <a:t>4.</a:t>
            </a:r>
            <a:r>
              <a:rPr kumimoji="1" lang="zh-CN" altLang="en-US" b="1" dirty="0">
                <a:solidFill>
                  <a:schemeClr val="tx2"/>
                </a:solidFill>
                <a:latin typeface="仿宋_GB2312" pitchFamily="49" charset="-122"/>
                <a:ea typeface="仿宋_GB2312" pitchFamily="49" charset="-122"/>
              </a:rPr>
              <a:t>三相异步电机常用驱动控制方法</a:t>
            </a:r>
            <a:endParaRPr kumimoji="1" lang="zh-CN" altLang="en-US" sz="1800" dirty="0">
              <a:solidFill>
                <a:schemeClr val="tx2"/>
              </a:solidFill>
            </a:endParaRPr>
          </a:p>
        </p:txBody>
      </p:sp>
      <p:sp>
        <p:nvSpPr>
          <p:cNvPr id="68612" name="Text Box 3"/>
          <p:cNvSpPr txBox="1">
            <a:spLocks noChangeArrowheads="1"/>
          </p:cNvSpPr>
          <p:nvPr/>
        </p:nvSpPr>
        <p:spPr bwMode="auto">
          <a:xfrm>
            <a:off x="684213" y="1412875"/>
            <a:ext cx="7704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lang="zh-CN" altLang="zh-CN" sz="1800">
              <a:solidFill>
                <a:schemeClr val="tx2"/>
              </a:solidFill>
            </a:endParaRPr>
          </a:p>
        </p:txBody>
      </p:sp>
      <p:sp>
        <p:nvSpPr>
          <p:cNvPr id="68613" name="Rectangle 4"/>
          <p:cNvSpPr>
            <a:spLocks noChangeArrowheads="1"/>
          </p:cNvSpPr>
          <p:nvPr/>
        </p:nvSpPr>
        <p:spPr bwMode="auto">
          <a:xfrm>
            <a:off x="250825" y="1196975"/>
            <a:ext cx="7273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en-US" altLang="zh-CN" sz="2800" b="1" dirty="0" smtClean="0">
                <a:solidFill>
                  <a:schemeClr val="tx2"/>
                </a:solidFill>
                <a:latin typeface="仿宋_GB2312" pitchFamily="49" charset="-122"/>
                <a:ea typeface="仿宋_GB2312" pitchFamily="49" charset="-122"/>
              </a:rPr>
              <a:t>(1) </a:t>
            </a:r>
            <a:r>
              <a:rPr lang="zh-CN" altLang="en-US" sz="2800" b="1" dirty="0" smtClean="0">
                <a:solidFill>
                  <a:schemeClr val="tx2"/>
                </a:solidFill>
                <a:latin typeface="仿宋_GB2312" pitchFamily="49" charset="-122"/>
                <a:ea typeface="仿宋_GB2312" pitchFamily="49" charset="-122"/>
              </a:rPr>
              <a:t>三相</a:t>
            </a:r>
            <a:r>
              <a:rPr lang="zh-CN" altLang="en-US" sz="2800" b="1" dirty="0">
                <a:solidFill>
                  <a:schemeClr val="tx2"/>
                </a:solidFill>
                <a:latin typeface="仿宋_GB2312" pitchFamily="49" charset="-122"/>
                <a:ea typeface="仿宋_GB2312" pitchFamily="49" charset="-122"/>
              </a:rPr>
              <a:t>异步电动机直接起动的控制电路</a:t>
            </a:r>
          </a:p>
        </p:txBody>
      </p:sp>
      <p:sp>
        <p:nvSpPr>
          <p:cNvPr id="68614" name="Rectangle 7"/>
          <p:cNvSpPr>
            <a:spLocks noChangeArrowheads="1"/>
          </p:cNvSpPr>
          <p:nvPr/>
        </p:nvSpPr>
        <p:spPr bwMode="auto">
          <a:xfrm>
            <a:off x="405003" y="1914476"/>
            <a:ext cx="6264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457200" indent="-457200" eaLnBrk="1" hangingPunct="1">
              <a:spcBef>
                <a:spcPct val="50000"/>
              </a:spcBef>
              <a:buClr>
                <a:srgbClr val="00B0F0"/>
              </a:buClr>
              <a:buFont typeface="Wingdings" panose="05000000000000000000" pitchFamily="2" charset="2"/>
              <a:buChar char="Ø"/>
            </a:pPr>
            <a:r>
              <a:rPr kumimoji="1" lang="zh-CN" altLang="en-US" sz="2800" b="1" dirty="0" smtClean="0">
                <a:solidFill>
                  <a:srgbClr val="00B0F0"/>
                </a:solidFill>
                <a:latin typeface="仿宋_GB2312" pitchFamily="49" charset="-122"/>
                <a:ea typeface="仿宋_GB2312" pitchFamily="49" charset="-122"/>
              </a:rPr>
              <a:t>点动</a:t>
            </a:r>
            <a:r>
              <a:rPr kumimoji="1" lang="zh-CN" altLang="en-US" sz="2800" b="1" dirty="0">
                <a:solidFill>
                  <a:srgbClr val="00B0F0"/>
                </a:solidFill>
                <a:latin typeface="仿宋_GB2312" pitchFamily="49" charset="-122"/>
                <a:ea typeface="仿宋_GB2312" pitchFamily="49" charset="-122"/>
              </a:rPr>
              <a:t>控制 </a:t>
            </a:r>
          </a:p>
        </p:txBody>
      </p:sp>
      <p:grpSp>
        <p:nvGrpSpPr>
          <p:cNvPr id="8" name="Group 4"/>
          <p:cNvGrpSpPr>
            <a:grpSpLocks/>
          </p:cNvGrpSpPr>
          <p:nvPr/>
        </p:nvGrpSpPr>
        <p:grpSpPr bwMode="auto">
          <a:xfrm>
            <a:off x="4455497" y="3529457"/>
            <a:ext cx="4501175" cy="939800"/>
            <a:chOff x="2094" y="2803"/>
            <a:chExt cx="3166" cy="592"/>
          </a:xfrm>
        </p:grpSpPr>
        <p:sp>
          <p:nvSpPr>
            <p:cNvPr id="9" name="Text Box 5"/>
            <p:cNvSpPr txBox="1">
              <a:spLocks noChangeArrowheads="1"/>
            </p:cNvSpPr>
            <p:nvPr/>
          </p:nvSpPr>
          <p:spPr bwMode="auto">
            <a:xfrm>
              <a:off x="2494" y="3143"/>
              <a:ext cx="136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sz="2000" b="1" dirty="0">
                  <a:solidFill>
                    <a:schemeClr val="tx2"/>
                  </a:solidFill>
                  <a:latin typeface="Times New Roman" pitchFamily="18" charset="0"/>
                  <a:ea typeface="方正姚体" pitchFamily="2" charset="-122"/>
                </a:rPr>
                <a:t>触头（</a:t>
              </a:r>
              <a:r>
                <a:rPr kumimoji="1" lang="en-US" altLang="zh-CN" sz="2000" b="1" dirty="0">
                  <a:solidFill>
                    <a:schemeClr val="tx2"/>
                  </a:solidFill>
                  <a:latin typeface="Times New Roman" pitchFamily="18" charset="0"/>
                  <a:ea typeface="方正姚体" pitchFamily="2" charset="-122"/>
                </a:rPr>
                <a:t>KM</a:t>
              </a:r>
              <a:r>
                <a:rPr kumimoji="1" lang="zh-CN" altLang="en-US" sz="2000" b="1" dirty="0">
                  <a:solidFill>
                    <a:schemeClr val="tx2"/>
                  </a:solidFill>
                  <a:latin typeface="Times New Roman" pitchFamily="18" charset="0"/>
                  <a:ea typeface="方正姚体" pitchFamily="2" charset="-122"/>
                </a:rPr>
                <a:t>）闭合</a:t>
              </a:r>
            </a:p>
          </p:txBody>
        </p:sp>
        <p:sp>
          <p:nvSpPr>
            <p:cNvPr id="10" name="Text Box 6"/>
            <p:cNvSpPr txBox="1">
              <a:spLocks noChangeArrowheads="1"/>
            </p:cNvSpPr>
            <p:nvPr/>
          </p:nvSpPr>
          <p:spPr bwMode="auto">
            <a:xfrm>
              <a:off x="2094" y="2803"/>
              <a:ext cx="133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sz="2000" b="1">
                  <a:solidFill>
                    <a:schemeClr val="tx2"/>
                  </a:solidFill>
                  <a:latin typeface="Times New Roman" pitchFamily="18" charset="0"/>
                  <a:ea typeface="方正姚体" pitchFamily="2" charset="-122"/>
                </a:rPr>
                <a:t>按下按钮（</a:t>
              </a:r>
              <a:r>
                <a:rPr kumimoji="1" lang="en-US" altLang="zh-CN" sz="2000" b="1">
                  <a:solidFill>
                    <a:schemeClr val="tx2"/>
                  </a:solidFill>
                  <a:latin typeface="Times New Roman" pitchFamily="18" charset="0"/>
                  <a:ea typeface="方正姚体" pitchFamily="2" charset="-122"/>
                </a:rPr>
                <a:t>SB</a:t>
              </a:r>
              <a:r>
                <a:rPr kumimoji="1" lang="zh-CN" altLang="en-US" sz="2000" b="1">
                  <a:solidFill>
                    <a:schemeClr val="tx2"/>
                  </a:solidFill>
                  <a:latin typeface="Times New Roman" pitchFamily="18" charset="0"/>
                  <a:ea typeface="方正姚体" pitchFamily="2" charset="-122"/>
                </a:rPr>
                <a:t>） </a:t>
              </a:r>
            </a:p>
          </p:txBody>
        </p:sp>
        <p:sp>
          <p:nvSpPr>
            <p:cNvPr id="11" name="AutoShape 7"/>
            <p:cNvSpPr>
              <a:spLocks noChangeArrowheads="1"/>
            </p:cNvSpPr>
            <p:nvPr/>
          </p:nvSpPr>
          <p:spPr bwMode="auto">
            <a:xfrm>
              <a:off x="3424" y="2863"/>
              <a:ext cx="255" cy="162"/>
            </a:xfrm>
            <a:prstGeom prst="rightArrow">
              <a:avLst>
                <a:gd name="adj1" fmla="val 50000"/>
                <a:gd name="adj2" fmla="val 39352"/>
              </a:avLst>
            </a:prstGeom>
            <a:solidFill>
              <a:schemeClr val="accent1"/>
            </a:solidFill>
            <a:ln w="2857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sz="2000">
                <a:solidFill>
                  <a:schemeClr val="tx2"/>
                </a:solidFill>
              </a:endParaRPr>
            </a:p>
          </p:txBody>
        </p:sp>
        <p:sp>
          <p:nvSpPr>
            <p:cNvPr id="12" name="Text Box 8"/>
            <p:cNvSpPr txBox="1">
              <a:spLocks noChangeArrowheads="1"/>
            </p:cNvSpPr>
            <p:nvPr/>
          </p:nvSpPr>
          <p:spPr bwMode="auto">
            <a:xfrm>
              <a:off x="3838" y="2815"/>
              <a:ext cx="136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sz="2000" b="1">
                  <a:solidFill>
                    <a:schemeClr val="tx2"/>
                  </a:solidFill>
                  <a:latin typeface="Times New Roman" pitchFamily="18" charset="0"/>
                  <a:ea typeface="方正姚体" pitchFamily="2" charset="-122"/>
                </a:rPr>
                <a:t>线圈（</a:t>
              </a:r>
              <a:r>
                <a:rPr kumimoji="1" lang="en-US" altLang="zh-CN" sz="2000" b="1">
                  <a:solidFill>
                    <a:schemeClr val="tx2"/>
                  </a:solidFill>
                  <a:latin typeface="Times New Roman" pitchFamily="18" charset="0"/>
                  <a:ea typeface="方正姚体" pitchFamily="2" charset="-122"/>
                </a:rPr>
                <a:t>KM</a:t>
              </a:r>
              <a:r>
                <a:rPr kumimoji="1" lang="zh-CN" altLang="en-US" sz="2000" b="1">
                  <a:solidFill>
                    <a:schemeClr val="tx2"/>
                  </a:solidFill>
                  <a:latin typeface="Times New Roman" pitchFamily="18" charset="0"/>
                  <a:ea typeface="方正姚体" pitchFamily="2" charset="-122"/>
                </a:rPr>
                <a:t>）通电</a:t>
              </a:r>
            </a:p>
          </p:txBody>
        </p:sp>
        <p:sp>
          <p:nvSpPr>
            <p:cNvPr id="13" name="AutoShape 9"/>
            <p:cNvSpPr>
              <a:spLocks noChangeArrowheads="1"/>
            </p:cNvSpPr>
            <p:nvPr/>
          </p:nvSpPr>
          <p:spPr bwMode="auto">
            <a:xfrm>
              <a:off x="2173" y="3188"/>
              <a:ext cx="255" cy="162"/>
            </a:xfrm>
            <a:prstGeom prst="rightArrow">
              <a:avLst>
                <a:gd name="adj1" fmla="val 50000"/>
                <a:gd name="adj2" fmla="val 39352"/>
              </a:avLst>
            </a:prstGeom>
            <a:solidFill>
              <a:schemeClr val="accent1"/>
            </a:solidFill>
            <a:ln w="2857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sz="2000">
                <a:solidFill>
                  <a:schemeClr val="tx2"/>
                </a:solidFill>
              </a:endParaRPr>
            </a:p>
          </p:txBody>
        </p:sp>
        <p:sp>
          <p:nvSpPr>
            <p:cNvPr id="14" name="AutoShape 10"/>
            <p:cNvSpPr>
              <a:spLocks noChangeArrowheads="1"/>
            </p:cNvSpPr>
            <p:nvPr/>
          </p:nvSpPr>
          <p:spPr bwMode="auto">
            <a:xfrm>
              <a:off x="3961" y="3188"/>
              <a:ext cx="255" cy="162"/>
            </a:xfrm>
            <a:prstGeom prst="rightArrow">
              <a:avLst>
                <a:gd name="adj1" fmla="val 50000"/>
                <a:gd name="adj2" fmla="val 39352"/>
              </a:avLst>
            </a:prstGeom>
            <a:solidFill>
              <a:schemeClr val="accent1"/>
            </a:solidFill>
            <a:ln w="2857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sz="2000">
                <a:solidFill>
                  <a:schemeClr val="tx2"/>
                </a:solidFill>
              </a:endParaRPr>
            </a:p>
          </p:txBody>
        </p:sp>
        <p:sp>
          <p:nvSpPr>
            <p:cNvPr id="15" name="Text Box 11"/>
            <p:cNvSpPr txBox="1">
              <a:spLocks noChangeArrowheads="1"/>
            </p:cNvSpPr>
            <p:nvPr/>
          </p:nvSpPr>
          <p:spPr bwMode="auto">
            <a:xfrm>
              <a:off x="4331" y="3139"/>
              <a:ext cx="92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sz="2000" b="1">
                  <a:solidFill>
                    <a:schemeClr val="tx2"/>
                  </a:solidFill>
                  <a:latin typeface="Times New Roman" pitchFamily="18" charset="0"/>
                  <a:ea typeface="方正姚体" pitchFamily="2" charset="-122"/>
                </a:rPr>
                <a:t>电机转动；</a:t>
              </a:r>
            </a:p>
          </p:txBody>
        </p:sp>
      </p:grpSp>
      <p:grpSp>
        <p:nvGrpSpPr>
          <p:cNvPr id="16" name="Group 12"/>
          <p:cNvGrpSpPr>
            <a:grpSpLocks/>
          </p:cNvGrpSpPr>
          <p:nvPr/>
        </p:nvGrpSpPr>
        <p:grpSpPr bwMode="auto">
          <a:xfrm>
            <a:off x="4398262" y="4656582"/>
            <a:ext cx="4351894" cy="939800"/>
            <a:chOff x="2011" y="3595"/>
            <a:chExt cx="3061" cy="592"/>
          </a:xfrm>
        </p:grpSpPr>
        <p:sp>
          <p:nvSpPr>
            <p:cNvPr id="17" name="Text Box 13"/>
            <p:cNvSpPr txBox="1">
              <a:spLocks noChangeArrowheads="1"/>
            </p:cNvSpPr>
            <p:nvPr/>
          </p:nvSpPr>
          <p:spPr bwMode="auto">
            <a:xfrm>
              <a:off x="2086" y="3935"/>
              <a:ext cx="136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sz="2000" b="1">
                  <a:solidFill>
                    <a:schemeClr val="tx2"/>
                  </a:solidFill>
                  <a:latin typeface="Times New Roman" pitchFamily="18" charset="0"/>
                  <a:ea typeface="方正姚体" pitchFamily="2" charset="-122"/>
                </a:rPr>
                <a:t>触头（</a:t>
              </a:r>
              <a:r>
                <a:rPr kumimoji="1" lang="en-US" altLang="zh-CN" sz="2000" b="1">
                  <a:solidFill>
                    <a:schemeClr val="tx2"/>
                  </a:solidFill>
                  <a:latin typeface="Times New Roman" pitchFamily="18" charset="0"/>
                  <a:ea typeface="方正姚体" pitchFamily="2" charset="-122"/>
                </a:rPr>
                <a:t>KM</a:t>
              </a:r>
              <a:r>
                <a:rPr kumimoji="1" lang="zh-CN" altLang="en-US" sz="2000" b="1">
                  <a:solidFill>
                    <a:schemeClr val="tx2"/>
                  </a:solidFill>
                  <a:latin typeface="Times New Roman" pitchFamily="18" charset="0"/>
                  <a:ea typeface="方正姚体" pitchFamily="2" charset="-122"/>
                </a:rPr>
                <a:t>）打开</a:t>
              </a:r>
            </a:p>
          </p:txBody>
        </p:sp>
        <p:grpSp>
          <p:nvGrpSpPr>
            <p:cNvPr id="18" name="Group 14"/>
            <p:cNvGrpSpPr>
              <a:grpSpLocks/>
            </p:cNvGrpSpPr>
            <p:nvPr/>
          </p:nvGrpSpPr>
          <p:grpSpPr bwMode="auto">
            <a:xfrm>
              <a:off x="2011" y="3595"/>
              <a:ext cx="3061" cy="276"/>
              <a:chOff x="2035" y="3535"/>
              <a:chExt cx="3061" cy="276"/>
            </a:xfrm>
          </p:grpSpPr>
          <p:sp>
            <p:nvSpPr>
              <p:cNvPr id="21" name="Text Box 15"/>
              <p:cNvSpPr txBox="1">
                <a:spLocks noChangeArrowheads="1"/>
              </p:cNvSpPr>
              <p:nvPr/>
            </p:nvSpPr>
            <p:spPr bwMode="auto">
              <a:xfrm>
                <a:off x="2035" y="3535"/>
                <a:ext cx="767"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sz="2000" b="1">
                    <a:solidFill>
                      <a:schemeClr val="tx2"/>
                    </a:solidFill>
                    <a:latin typeface="Times New Roman" pitchFamily="18" charset="0"/>
                    <a:ea typeface="方正姚体" pitchFamily="2" charset="-122"/>
                  </a:rPr>
                  <a:t>按钮松开</a:t>
                </a:r>
              </a:p>
            </p:txBody>
          </p:sp>
          <p:sp>
            <p:nvSpPr>
              <p:cNvPr id="22" name="AutoShape 16"/>
              <p:cNvSpPr>
                <a:spLocks noChangeArrowheads="1"/>
              </p:cNvSpPr>
              <p:nvPr/>
            </p:nvSpPr>
            <p:spPr bwMode="auto">
              <a:xfrm>
                <a:off x="2940" y="3588"/>
                <a:ext cx="255" cy="162"/>
              </a:xfrm>
              <a:prstGeom prst="rightArrow">
                <a:avLst>
                  <a:gd name="adj1" fmla="val 50000"/>
                  <a:gd name="adj2" fmla="val 39352"/>
                </a:avLst>
              </a:prstGeom>
              <a:solidFill>
                <a:schemeClr val="accent1"/>
              </a:solidFill>
              <a:ln w="2857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sz="2000">
                  <a:solidFill>
                    <a:schemeClr val="tx2"/>
                  </a:solidFill>
                </a:endParaRPr>
              </a:p>
            </p:txBody>
          </p:sp>
          <p:sp>
            <p:nvSpPr>
              <p:cNvPr id="23" name="Text Box 17"/>
              <p:cNvSpPr txBox="1">
                <a:spLocks noChangeArrowheads="1"/>
              </p:cNvSpPr>
              <p:nvPr/>
            </p:nvSpPr>
            <p:spPr bwMode="auto">
              <a:xfrm>
                <a:off x="3382" y="3559"/>
                <a:ext cx="1369"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sz="2000" b="1" dirty="0">
                    <a:solidFill>
                      <a:schemeClr val="tx2"/>
                    </a:solidFill>
                    <a:latin typeface="Times New Roman" pitchFamily="18" charset="0"/>
                    <a:ea typeface="方正姚体" pitchFamily="2" charset="-122"/>
                  </a:rPr>
                  <a:t>线圈（</a:t>
                </a:r>
                <a:r>
                  <a:rPr kumimoji="1" lang="en-US" altLang="zh-CN" sz="2000" b="1" dirty="0">
                    <a:solidFill>
                      <a:schemeClr val="tx2"/>
                    </a:solidFill>
                    <a:latin typeface="Times New Roman" pitchFamily="18" charset="0"/>
                    <a:ea typeface="方正姚体" pitchFamily="2" charset="-122"/>
                  </a:rPr>
                  <a:t>KM</a:t>
                </a:r>
                <a:r>
                  <a:rPr kumimoji="1" lang="zh-CN" altLang="en-US" sz="2000" b="1" dirty="0">
                    <a:solidFill>
                      <a:schemeClr val="tx2"/>
                    </a:solidFill>
                    <a:latin typeface="Times New Roman" pitchFamily="18" charset="0"/>
                    <a:ea typeface="方正姚体" pitchFamily="2" charset="-122"/>
                  </a:rPr>
                  <a:t>）断电</a:t>
                </a:r>
              </a:p>
            </p:txBody>
          </p:sp>
          <p:sp>
            <p:nvSpPr>
              <p:cNvPr id="24" name="AutoShape 18"/>
              <p:cNvSpPr>
                <a:spLocks noChangeArrowheads="1"/>
              </p:cNvSpPr>
              <p:nvPr/>
            </p:nvSpPr>
            <p:spPr bwMode="auto">
              <a:xfrm>
                <a:off x="4841" y="3604"/>
                <a:ext cx="255" cy="162"/>
              </a:xfrm>
              <a:prstGeom prst="rightArrow">
                <a:avLst>
                  <a:gd name="adj1" fmla="val 50000"/>
                  <a:gd name="adj2" fmla="val 39352"/>
                </a:avLst>
              </a:prstGeom>
              <a:solidFill>
                <a:schemeClr val="accent1"/>
              </a:solidFill>
              <a:ln w="2857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sz="2000">
                  <a:solidFill>
                    <a:schemeClr val="tx2"/>
                  </a:solidFill>
                </a:endParaRPr>
              </a:p>
            </p:txBody>
          </p:sp>
        </p:grpSp>
        <p:sp>
          <p:nvSpPr>
            <p:cNvPr id="19" name="AutoShape 19"/>
            <p:cNvSpPr>
              <a:spLocks noChangeArrowheads="1"/>
            </p:cNvSpPr>
            <p:nvPr/>
          </p:nvSpPr>
          <p:spPr bwMode="auto">
            <a:xfrm>
              <a:off x="3732" y="3972"/>
              <a:ext cx="255" cy="162"/>
            </a:xfrm>
            <a:prstGeom prst="rightArrow">
              <a:avLst>
                <a:gd name="adj1" fmla="val 50000"/>
                <a:gd name="adj2" fmla="val 39352"/>
              </a:avLst>
            </a:prstGeom>
            <a:solidFill>
              <a:schemeClr val="accent1"/>
            </a:solidFill>
            <a:ln w="28575">
              <a:solidFill>
                <a:schemeClr val="tx1"/>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sz="2000">
                <a:solidFill>
                  <a:schemeClr val="tx2"/>
                </a:solidFill>
              </a:endParaRPr>
            </a:p>
          </p:txBody>
        </p:sp>
        <p:sp>
          <p:nvSpPr>
            <p:cNvPr id="20" name="Text Box 20"/>
            <p:cNvSpPr txBox="1">
              <a:spLocks noChangeArrowheads="1"/>
            </p:cNvSpPr>
            <p:nvPr/>
          </p:nvSpPr>
          <p:spPr bwMode="auto">
            <a:xfrm>
              <a:off x="3991" y="3931"/>
              <a:ext cx="101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en-US" altLang="zh-CN" sz="2000" b="1" dirty="0">
                  <a:solidFill>
                    <a:schemeClr val="tx2"/>
                  </a:solidFill>
                  <a:latin typeface="Times New Roman" pitchFamily="18" charset="0"/>
                  <a:ea typeface="方正姚体" pitchFamily="2" charset="-122"/>
                </a:rPr>
                <a:t>  </a:t>
              </a:r>
              <a:r>
                <a:rPr kumimoji="1" lang="zh-CN" altLang="en-US" sz="2000" b="1" dirty="0">
                  <a:solidFill>
                    <a:schemeClr val="tx2"/>
                  </a:solidFill>
                  <a:latin typeface="Times New Roman" pitchFamily="18" charset="0"/>
                  <a:ea typeface="方正姚体" pitchFamily="2" charset="-122"/>
                </a:rPr>
                <a:t>电机停转。</a:t>
              </a:r>
            </a:p>
          </p:txBody>
        </p:sp>
      </p:grpSp>
      <p:sp>
        <p:nvSpPr>
          <p:cNvPr id="25" name="Text Box 21"/>
          <p:cNvSpPr txBox="1">
            <a:spLocks noChangeArrowheads="1"/>
          </p:cNvSpPr>
          <p:nvPr/>
        </p:nvSpPr>
        <p:spPr bwMode="auto">
          <a:xfrm>
            <a:off x="4536952" y="2846305"/>
            <a:ext cx="22292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sz="2000" b="1" u="sng">
                <a:solidFill>
                  <a:schemeClr val="tx2"/>
                </a:solidFill>
                <a:latin typeface="Times New Roman" pitchFamily="18" charset="0"/>
                <a:ea typeface="方正姚体" pitchFamily="2" charset="-122"/>
              </a:rPr>
              <a:t>动作过程</a:t>
            </a:r>
          </a:p>
        </p:txBody>
      </p:sp>
      <p:pic>
        <p:nvPicPr>
          <p:cNvPr id="26" name="Picture 8" descr="点动控制"/>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7922" y="2677372"/>
            <a:ext cx="3775035" cy="3066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Text Box 6"/>
          <p:cNvSpPr txBox="1">
            <a:spLocks noChangeArrowheads="1"/>
          </p:cNvSpPr>
          <p:nvPr/>
        </p:nvSpPr>
        <p:spPr bwMode="auto">
          <a:xfrm>
            <a:off x="5580112" y="2564904"/>
            <a:ext cx="3071813" cy="345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30000"/>
              </a:lnSpc>
              <a:spcBef>
                <a:spcPct val="0"/>
              </a:spcBef>
              <a:buFontTx/>
              <a:buNone/>
            </a:pPr>
            <a:r>
              <a:rPr kumimoji="1" lang="zh-CN" altLang="en-US" sz="2400" b="1" dirty="0">
                <a:solidFill>
                  <a:schemeClr val="tx2"/>
                </a:solidFill>
                <a:latin typeface="Times New Roman" pitchFamily="18" charset="0"/>
                <a:ea typeface="方正姚体" pitchFamily="2" charset="-122"/>
              </a:rPr>
              <a:t>按下按钮（</a:t>
            </a:r>
            <a:r>
              <a:rPr kumimoji="1" lang="en-US" altLang="zh-CN" sz="2400" b="1" dirty="0" err="1">
                <a:solidFill>
                  <a:schemeClr val="tx2"/>
                </a:solidFill>
                <a:latin typeface="Times New Roman" pitchFamily="18" charset="0"/>
                <a:ea typeface="方正姚体" pitchFamily="2" charset="-122"/>
              </a:rPr>
              <a:t>SB2</a:t>
            </a:r>
            <a:r>
              <a:rPr kumimoji="1" lang="zh-CN" altLang="en-US" sz="2400" b="1" dirty="0">
                <a:solidFill>
                  <a:schemeClr val="tx2"/>
                </a:solidFill>
                <a:latin typeface="Times New Roman" pitchFamily="18" charset="0"/>
                <a:ea typeface="方正姚体" pitchFamily="2" charset="-122"/>
              </a:rPr>
              <a:t>），线圈（</a:t>
            </a:r>
            <a:r>
              <a:rPr kumimoji="1" lang="en-US" altLang="zh-CN" sz="2400" b="1" dirty="0">
                <a:solidFill>
                  <a:schemeClr val="tx2"/>
                </a:solidFill>
                <a:latin typeface="Times New Roman" pitchFamily="18" charset="0"/>
                <a:ea typeface="方正姚体" pitchFamily="2" charset="-122"/>
              </a:rPr>
              <a:t>KM</a:t>
            </a:r>
            <a:r>
              <a:rPr kumimoji="1" lang="zh-CN" altLang="en-US" sz="2400" b="1" dirty="0">
                <a:solidFill>
                  <a:schemeClr val="tx2"/>
                </a:solidFill>
                <a:latin typeface="Times New Roman" pitchFamily="18" charset="0"/>
                <a:ea typeface="方正姚体" pitchFamily="2" charset="-122"/>
              </a:rPr>
              <a:t>）通电，电机起动；同时，辅助触头（</a:t>
            </a:r>
            <a:r>
              <a:rPr kumimoji="1" lang="en-US" altLang="zh-CN" sz="2400" b="1" dirty="0">
                <a:solidFill>
                  <a:schemeClr val="tx2"/>
                </a:solidFill>
                <a:latin typeface="Times New Roman" pitchFamily="18" charset="0"/>
                <a:ea typeface="方正姚体" pitchFamily="2" charset="-122"/>
              </a:rPr>
              <a:t>KM</a:t>
            </a:r>
            <a:r>
              <a:rPr kumimoji="1" lang="zh-CN" altLang="en-US" sz="2400" b="1" dirty="0">
                <a:solidFill>
                  <a:schemeClr val="tx2"/>
                </a:solidFill>
                <a:latin typeface="Times New Roman" pitchFamily="18" charset="0"/>
                <a:ea typeface="方正姚体" pitchFamily="2" charset="-122"/>
              </a:rPr>
              <a:t>）闭合，即使按钮松开，线圈保持通电状态，电机连续运转。</a:t>
            </a:r>
          </a:p>
        </p:txBody>
      </p:sp>
      <p:pic>
        <p:nvPicPr>
          <p:cNvPr id="70660" name="Picture 7" descr="绘图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276872"/>
            <a:ext cx="4789735" cy="3942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Rectangle 5"/>
          <p:cNvSpPr>
            <a:spLocks noChangeArrowheads="1"/>
          </p:cNvSpPr>
          <p:nvPr/>
        </p:nvSpPr>
        <p:spPr bwMode="auto">
          <a:xfrm>
            <a:off x="179512" y="1196752"/>
            <a:ext cx="507776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457200" indent="-457200" eaLnBrk="1" hangingPunct="1">
              <a:spcBef>
                <a:spcPct val="50000"/>
              </a:spcBef>
              <a:buClr>
                <a:srgbClr val="00B0F0"/>
              </a:buClr>
              <a:buFont typeface="Wingdings" panose="05000000000000000000" pitchFamily="2" charset="2"/>
              <a:buChar char="Ø"/>
            </a:pPr>
            <a:r>
              <a:rPr kumimoji="1" lang="zh-CN" altLang="en-US" sz="2800" b="1" dirty="0" smtClean="0">
                <a:solidFill>
                  <a:srgbClr val="00B0F0"/>
                </a:solidFill>
                <a:latin typeface="仿宋_GB2312" pitchFamily="49" charset="-122"/>
                <a:ea typeface="仿宋_GB2312" pitchFamily="49" charset="-122"/>
              </a:rPr>
              <a:t>连续控制 </a:t>
            </a:r>
            <a:endParaRPr kumimoji="1" lang="zh-CN" altLang="en-US" sz="2800" b="1" dirty="0">
              <a:solidFill>
                <a:srgbClr val="00B0F0"/>
              </a:solidFill>
              <a:latin typeface="仿宋_GB2312" pitchFamily="49" charset="-122"/>
              <a:ea typeface="仿宋_GB2312" pitchFamily="49" charset="-122"/>
            </a:endParaRPr>
          </a:p>
        </p:txBody>
      </p:sp>
      <p:sp>
        <p:nvSpPr>
          <p:cNvPr id="6" name="Rectangle 2"/>
          <p:cNvSpPr>
            <a:spLocks noChangeArrowheads="1"/>
          </p:cNvSpPr>
          <p:nvPr/>
        </p:nvSpPr>
        <p:spPr bwMode="auto">
          <a:xfrm>
            <a:off x="96645" y="347922"/>
            <a:ext cx="6572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b="1" dirty="0">
                <a:solidFill>
                  <a:schemeClr val="tx2"/>
                </a:solidFill>
                <a:latin typeface="仿宋_GB2312" pitchFamily="49" charset="-122"/>
                <a:ea typeface="仿宋_GB2312" pitchFamily="49" charset="-122"/>
              </a:rPr>
              <a:t> </a:t>
            </a:r>
            <a:r>
              <a:rPr kumimoji="1" lang="en-US" altLang="zh-CN" b="1" dirty="0">
                <a:solidFill>
                  <a:schemeClr val="tx2"/>
                </a:solidFill>
                <a:latin typeface="仿宋_GB2312" pitchFamily="49" charset="-122"/>
                <a:ea typeface="仿宋_GB2312" pitchFamily="49" charset="-122"/>
              </a:rPr>
              <a:t>4.</a:t>
            </a:r>
            <a:r>
              <a:rPr kumimoji="1" lang="zh-CN" altLang="en-US" b="1" dirty="0">
                <a:solidFill>
                  <a:schemeClr val="tx2"/>
                </a:solidFill>
                <a:latin typeface="仿宋_GB2312" pitchFamily="49" charset="-122"/>
                <a:ea typeface="仿宋_GB2312" pitchFamily="49" charset="-122"/>
              </a:rPr>
              <a:t>三相异步电机常用驱动控制方法</a:t>
            </a:r>
            <a:endParaRPr kumimoji="1" lang="zh-CN" altLang="en-US" sz="1800" dirty="0">
              <a:solidFill>
                <a:schemeClr val="tx2"/>
              </a:solidFill>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Text Box 11"/>
          <p:cNvSpPr txBox="1">
            <a:spLocks noChangeArrowheads="1"/>
          </p:cNvSpPr>
          <p:nvPr/>
        </p:nvSpPr>
        <p:spPr bwMode="auto">
          <a:xfrm>
            <a:off x="755650" y="4624388"/>
            <a:ext cx="1295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zh-CN" altLang="en-US" sz="2800" b="1" u="sng">
                <a:solidFill>
                  <a:schemeClr val="tx2"/>
                </a:solidFill>
                <a:latin typeface="Times New Roman" pitchFamily="18" charset="0"/>
                <a:ea typeface="方正姚体" pitchFamily="2" charset="-122"/>
              </a:rPr>
              <a:t>停机</a:t>
            </a:r>
          </a:p>
        </p:txBody>
      </p:sp>
      <p:sp>
        <p:nvSpPr>
          <p:cNvPr id="71684" name="Text Box 12"/>
          <p:cNvSpPr txBox="1">
            <a:spLocks noChangeArrowheads="1"/>
          </p:cNvSpPr>
          <p:nvPr/>
        </p:nvSpPr>
        <p:spPr bwMode="auto">
          <a:xfrm>
            <a:off x="1187450" y="5221288"/>
            <a:ext cx="1295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zh-CN" altLang="en-US" sz="2400" b="1">
                <a:solidFill>
                  <a:schemeClr val="tx2"/>
                </a:solidFill>
                <a:latin typeface="Times New Roman" pitchFamily="18" charset="0"/>
                <a:ea typeface="方正姚体" pitchFamily="2" charset="-122"/>
              </a:rPr>
              <a:t>按下</a:t>
            </a:r>
            <a:r>
              <a:rPr kumimoji="1" lang="en-US" altLang="zh-CN" sz="2400" b="1">
                <a:solidFill>
                  <a:schemeClr val="tx2"/>
                </a:solidFill>
                <a:latin typeface="Times New Roman" pitchFamily="18" charset="0"/>
                <a:ea typeface="方正姚体" pitchFamily="2" charset="-122"/>
              </a:rPr>
              <a:t>SB</a:t>
            </a:r>
            <a:r>
              <a:rPr kumimoji="1" lang="en-US" altLang="zh-CN" sz="2400" b="1" baseline="-25000">
                <a:solidFill>
                  <a:schemeClr val="tx2"/>
                </a:solidFill>
                <a:latin typeface="Times New Roman" pitchFamily="18" charset="0"/>
                <a:ea typeface="方正姚体" pitchFamily="2" charset="-122"/>
              </a:rPr>
              <a:t>1</a:t>
            </a:r>
          </a:p>
        </p:txBody>
      </p:sp>
      <p:sp>
        <p:nvSpPr>
          <p:cNvPr id="71685" name="Rectangle 13"/>
          <p:cNvSpPr>
            <a:spLocks noChangeArrowheads="1"/>
          </p:cNvSpPr>
          <p:nvPr/>
        </p:nvSpPr>
        <p:spPr bwMode="auto">
          <a:xfrm>
            <a:off x="2916238" y="5251450"/>
            <a:ext cx="19510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buFontTx/>
              <a:buNone/>
            </a:pPr>
            <a:r>
              <a:rPr kumimoji="1" lang="en-US" altLang="zh-CN" sz="2400" b="1">
                <a:solidFill>
                  <a:schemeClr val="tx2"/>
                </a:solidFill>
                <a:latin typeface="Times New Roman" pitchFamily="18" charset="0"/>
                <a:ea typeface="方正姚体" pitchFamily="2" charset="-122"/>
              </a:rPr>
              <a:t>KM</a:t>
            </a:r>
            <a:r>
              <a:rPr kumimoji="1" lang="zh-CN" altLang="en-US" sz="2400" b="1">
                <a:solidFill>
                  <a:schemeClr val="tx2"/>
                </a:solidFill>
                <a:latin typeface="Times New Roman" pitchFamily="18" charset="0"/>
                <a:ea typeface="方正姚体" pitchFamily="2" charset="-122"/>
              </a:rPr>
              <a:t>线圈断电</a:t>
            </a:r>
          </a:p>
        </p:txBody>
      </p:sp>
      <p:sp>
        <p:nvSpPr>
          <p:cNvPr id="71686" name="Text Box 14"/>
          <p:cNvSpPr txBox="1">
            <a:spLocks noChangeArrowheads="1"/>
          </p:cNvSpPr>
          <p:nvPr/>
        </p:nvSpPr>
        <p:spPr bwMode="auto">
          <a:xfrm>
            <a:off x="5508625" y="5005388"/>
            <a:ext cx="25527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a:solidFill>
                  <a:schemeClr val="tx2"/>
                </a:solidFill>
                <a:latin typeface="Times New Roman" pitchFamily="18" charset="0"/>
                <a:ea typeface="方正姚体" pitchFamily="2" charset="-122"/>
              </a:rPr>
              <a:t>KM</a:t>
            </a:r>
            <a:r>
              <a:rPr kumimoji="1" lang="zh-CN" altLang="en-US" sz="2400" b="1">
                <a:solidFill>
                  <a:schemeClr val="tx2"/>
                </a:solidFill>
                <a:latin typeface="Times New Roman" pitchFamily="18" charset="0"/>
                <a:ea typeface="方正姚体" pitchFamily="2" charset="-122"/>
              </a:rPr>
              <a:t>主触点断开</a:t>
            </a:r>
          </a:p>
        </p:txBody>
      </p:sp>
      <p:sp>
        <p:nvSpPr>
          <p:cNvPr id="71687" name="Rectangle 15"/>
          <p:cNvSpPr>
            <a:spLocks noChangeArrowheads="1"/>
          </p:cNvSpPr>
          <p:nvPr/>
        </p:nvSpPr>
        <p:spPr bwMode="auto">
          <a:xfrm>
            <a:off x="5508625" y="5653088"/>
            <a:ext cx="25701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buFontTx/>
              <a:buNone/>
            </a:pPr>
            <a:r>
              <a:rPr kumimoji="1" lang="en-US" altLang="zh-CN" sz="2400" b="1">
                <a:solidFill>
                  <a:schemeClr val="tx2"/>
                </a:solidFill>
                <a:latin typeface="Times New Roman" pitchFamily="18" charset="0"/>
                <a:ea typeface="方正姚体" pitchFamily="2" charset="-122"/>
              </a:rPr>
              <a:t>KM</a:t>
            </a:r>
            <a:r>
              <a:rPr kumimoji="1" lang="zh-CN" altLang="en-US" sz="2400" b="1">
                <a:solidFill>
                  <a:schemeClr val="tx2"/>
                </a:solidFill>
                <a:latin typeface="Times New Roman" pitchFamily="18" charset="0"/>
                <a:ea typeface="方正姚体" pitchFamily="2" charset="-122"/>
              </a:rPr>
              <a:t>辅助触点断开</a:t>
            </a:r>
          </a:p>
        </p:txBody>
      </p:sp>
      <p:sp>
        <p:nvSpPr>
          <p:cNvPr id="71688" name="Text Box 16"/>
          <p:cNvSpPr txBox="1">
            <a:spLocks noChangeArrowheads="1"/>
          </p:cNvSpPr>
          <p:nvPr/>
        </p:nvSpPr>
        <p:spPr bwMode="auto">
          <a:xfrm>
            <a:off x="1403350" y="6084888"/>
            <a:ext cx="4775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a:solidFill>
                  <a:schemeClr val="tx2"/>
                </a:solidFill>
                <a:latin typeface="Times New Roman" pitchFamily="18" charset="0"/>
                <a:ea typeface="方正姚体" pitchFamily="2" charset="-122"/>
              </a:rPr>
              <a:t>  </a:t>
            </a:r>
            <a:r>
              <a:rPr kumimoji="1" lang="zh-CN" altLang="en-US" sz="2400" b="1">
                <a:solidFill>
                  <a:schemeClr val="tx2"/>
                </a:solidFill>
                <a:latin typeface="Times New Roman" pitchFamily="18" charset="0"/>
                <a:ea typeface="方正姚体" pitchFamily="2" charset="-122"/>
              </a:rPr>
              <a:t>电机断电停车</a:t>
            </a:r>
          </a:p>
        </p:txBody>
      </p:sp>
      <p:sp>
        <p:nvSpPr>
          <p:cNvPr id="71689" name="Text Box 17"/>
          <p:cNvSpPr txBox="1">
            <a:spLocks noChangeArrowheads="1"/>
          </p:cNvSpPr>
          <p:nvPr/>
        </p:nvSpPr>
        <p:spPr bwMode="auto">
          <a:xfrm>
            <a:off x="4003675" y="6118225"/>
            <a:ext cx="5029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zh-CN" altLang="en-US" sz="2400" b="1">
                <a:solidFill>
                  <a:schemeClr val="tx2"/>
                </a:solidFill>
                <a:latin typeface="Times New Roman" pitchFamily="18" charset="0"/>
                <a:ea typeface="方正姚体" pitchFamily="2" charset="-122"/>
              </a:rPr>
              <a:t>松开</a:t>
            </a:r>
            <a:r>
              <a:rPr kumimoji="1" lang="en-US" altLang="zh-CN" sz="2400" b="1">
                <a:solidFill>
                  <a:schemeClr val="tx2"/>
                </a:solidFill>
                <a:latin typeface="Times New Roman" pitchFamily="18" charset="0"/>
                <a:ea typeface="方正姚体" pitchFamily="2" charset="-122"/>
              </a:rPr>
              <a:t>SB</a:t>
            </a:r>
            <a:r>
              <a:rPr kumimoji="1" lang="en-US" altLang="zh-CN" sz="2400" b="1" baseline="-25000">
                <a:solidFill>
                  <a:schemeClr val="tx2"/>
                </a:solidFill>
                <a:latin typeface="Times New Roman" pitchFamily="18" charset="0"/>
                <a:ea typeface="方正姚体" pitchFamily="2" charset="-122"/>
              </a:rPr>
              <a:t>1</a:t>
            </a:r>
            <a:r>
              <a:rPr kumimoji="1" lang="zh-CN" altLang="en-US" sz="2400" b="1">
                <a:solidFill>
                  <a:schemeClr val="tx2"/>
                </a:solidFill>
                <a:latin typeface="Times New Roman" pitchFamily="18" charset="0"/>
                <a:ea typeface="方正姚体" pitchFamily="2" charset="-122"/>
              </a:rPr>
              <a:t>，线圈保持断电</a:t>
            </a:r>
          </a:p>
        </p:txBody>
      </p:sp>
      <p:sp>
        <p:nvSpPr>
          <p:cNvPr id="71690" name="AutoShape 18"/>
          <p:cNvSpPr>
            <a:spLocks noChangeArrowheads="1"/>
          </p:cNvSpPr>
          <p:nvPr/>
        </p:nvSpPr>
        <p:spPr bwMode="auto">
          <a:xfrm>
            <a:off x="2484438" y="5365750"/>
            <a:ext cx="404812" cy="257175"/>
          </a:xfrm>
          <a:prstGeom prst="rightArrow">
            <a:avLst>
              <a:gd name="adj1" fmla="val 50000"/>
              <a:gd name="adj2" fmla="val 39352"/>
            </a:avLst>
          </a:prstGeom>
          <a:solidFill>
            <a:schemeClr val="accent1"/>
          </a:solidFill>
          <a:ln w="28575">
            <a:solidFill>
              <a:srgbClr val="3399FF"/>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71691" name="AutoShape 19"/>
          <p:cNvSpPr>
            <a:spLocks noChangeArrowheads="1"/>
          </p:cNvSpPr>
          <p:nvPr/>
        </p:nvSpPr>
        <p:spPr bwMode="auto">
          <a:xfrm>
            <a:off x="5003800" y="5149850"/>
            <a:ext cx="404813" cy="257175"/>
          </a:xfrm>
          <a:prstGeom prst="rightArrow">
            <a:avLst>
              <a:gd name="adj1" fmla="val 50000"/>
              <a:gd name="adj2" fmla="val 39352"/>
            </a:avLst>
          </a:prstGeom>
          <a:solidFill>
            <a:schemeClr val="accent1"/>
          </a:solidFill>
          <a:ln w="28575">
            <a:solidFill>
              <a:srgbClr val="3399FF"/>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71692" name="AutoShape 20"/>
          <p:cNvSpPr>
            <a:spLocks noChangeArrowheads="1"/>
          </p:cNvSpPr>
          <p:nvPr/>
        </p:nvSpPr>
        <p:spPr bwMode="auto">
          <a:xfrm>
            <a:off x="5003800" y="5726113"/>
            <a:ext cx="404813" cy="257175"/>
          </a:xfrm>
          <a:prstGeom prst="rightArrow">
            <a:avLst>
              <a:gd name="adj1" fmla="val 50000"/>
              <a:gd name="adj2" fmla="val 39352"/>
            </a:avLst>
          </a:prstGeom>
          <a:solidFill>
            <a:schemeClr val="accent1"/>
          </a:solidFill>
          <a:ln w="28575">
            <a:solidFill>
              <a:srgbClr val="3399FF"/>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71693" name="AutoShape 21"/>
          <p:cNvSpPr>
            <a:spLocks noChangeArrowheads="1"/>
          </p:cNvSpPr>
          <p:nvPr/>
        </p:nvSpPr>
        <p:spPr bwMode="auto">
          <a:xfrm>
            <a:off x="1187450" y="6157913"/>
            <a:ext cx="404813" cy="257175"/>
          </a:xfrm>
          <a:prstGeom prst="rightArrow">
            <a:avLst>
              <a:gd name="adj1" fmla="val 50000"/>
              <a:gd name="adj2" fmla="val 39352"/>
            </a:avLst>
          </a:prstGeom>
          <a:solidFill>
            <a:schemeClr val="accent1"/>
          </a:solidFill>
          <a:ln w="28575">
            <a:solidFill>
              <a:srgbClr val="3399FF"/>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71694" name="AutoShape 22"/>
          <p:cNvSpPr>
            <a:spLocks noChangeArrowheads="1"/>
          </p:cNvSpPr>
          <p:nvPr/>
        </p:nvSpPr>
        <p:spPr bwMode="auto">
          <a:xfrm>
            <a:off x="3643313" y="6191250"/>
            <a:ext cx="404812" cy="257175"/>
          </a:xfrm>
          <a:prstGeom prst="rightArrow">
            <a:avLst>
              <a:gd name="adj1" fmla="val 50000"/>
              <a:gd name="adj2" fmla="val 39352"/>
            </a:avLst>
          </a:prstGeom>
          <a:solidFill>
            <a:schemeClr val="accent1"/>
          </a:solidFill>
          <a:ln w="28575">
            <a:solidFill>
              <a:srgbClr val="3399FF"/>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pic>
        <p:nvPicPr>
          <p:cNvPr id="71695" name="Picture 7" descr="绘图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2850" y="1434952"/>
            <a:ext cx="4104456" cy="3379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2"/>
          <p:cNvSpPr>
            <a:spLocks noChangeArrowheads="1"/>
          </p:cNvSpPr>
          <p:nvPr/>
        </p:nvSpPr>
        <p:spPr bwMode="auto">
          <a:xfrm>
            <a:off x="96645" y="347922"/>
            <a:ext cx="6572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b="1" dirty="0">
                <a:solidFill>
                  <a:schemeClr val="tx2"/>
                </a:solidFill>
                <a:latin typeface="仿宋_GB2312" pitchFamily="49" charset="-122"/>
                <a:ea typeface="仿宋_GB2312" pitchFamily="49" charset="-122"/>
              </a:rPr>
              <a:t> </a:t>
            </a:r>
            <a:r>
              <a:rPr kumimoji="1" lang="en-US" altLang="zh-CN" b="1" dirty="0">
                <a:solidFill>
                  <a:schemeClr val="tx2"/>
                </a:solidFill>
                <a:latin typeface="仿宋_GB2312" pitchFamily="49" charset="-122"/>
                <a:ea typeface="仿宋_GB2312" pitchFamily="49" charset="-122"/>
              </a:rPr>
              <a:t>4.</a:t>
            </a:r>
            <a:r>
              <a:rPr kumimoji="1" lang="zh-CN" altLang="en-US" b="1" dirty="0">
                <a:solidFill>
                  <a:schemeClr val="tx2"/>
                </a:solidFill>
                <a:latin typeface="仿宋_GB2312" pitchFamily="49" charset="-122"/>
                <a:ea typeface="仿宋_GB2312" pitchFamily="49" charset="-122"/>
              </a:rPr>
              <a:t>三相异步电机常用驱动控制方法</a:t>
            </a:r>
            <a:endParaRPr kumimoji="1" lang="zh-CN" altLang="en-US" sz="1800" dirty="0">
              <a:solidFill>
                <a:schemeClr val="tx2"/>
              </a:solidFill>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 Box 2"/>
          <p:cNvSpPr txBox="1">
            <a:spLocks noChangeArrowheads="1"/>
          </p:cNvSpPr>
          <p:nvPr/>
        </p:nvSpPr>
        <p:spPr bwMode="auto">
          <a:xfrm>
            <a:off x="684213" y="1412875"/>
            <a:ext cx="7704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lang="zh-CN" altLang="zh-CN" sz="1800">
              <a:solidFill>
                <a:schemeClr val="tx2"/>
              </a:solidFill>
            </a:endParaRPr>
          </a:p>
        </p:txBody>
      </p:sp>
      <p:sp>
        <p:nvSpPr>
          <p:cNvPr id="72708" name="Rectangle 3"/>
          <p:cNvSpPr>
            <a:spLocks noChangeArrowheads="1"/>
          </p:cNvSpPr>
          <p:nvPr/>
        </p:nvSpPr>
        <p:spPr bwMode="auto">
          <a:xfrm>
            <a:off x="282029" y="1086410"/>
            <a:ext cx="6264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457200" indent="-457200" eaLnBrk="1" hangingPunct="1">
              <a:spcBef>
                <a:spcPct val="50000"/>
              </a:spcBef>
              <a:buClr>
                <a:srgbClr val="00B0F0"/>
              </a:buClr>
              <a:buFont typeface="Wingdings" panose="05000000000000000000" pitchFamily="2" charset="2"/>
              <a:buChar char="Ø"/>
            </a:pPr>
            <a:r>
              <a:rPr kumimoji="1" lang="zh-CN" altLang="en-US" sz="2800" b="1" dirty="0" smtClean="0">
                <a:solidFill>
                  <a:srgbClr val="00B0F0"/>
                </a:solidFill>
                <a:latin typeface="仿宋_GB2312" pitchFamily="49" charset="-122"/>
                <a:ea typeface="仿宋_GB2312" pitchFamily="49" charset="-122"/>
              </a:rPr>
              <a:t>点动</a:t>
            </a:r>
            <a:r>
              <a:rPr kumimoji="1" lang="zh-CN" altLang="en-US" sz="2800" b="1" dirty="0">
                <a:solidFill>
                  <a:srgbClr val="00B0F0"/>
                </a:solidFill>
                <a:latin typeface="仿宋_GB2312" pitchFamily="49" charset="-122"/>
                <a:ea typeface="仿宋_GB2312" pitchFamily="49" charset="-122"/>
              </a:rPr>
              <a:t>和连续控制</a:t>
            </a:r>
          </a:p>
        </p:txBody>
      </p:sp>
      <p:pic>
        <p:nvPicPr>
          <p:cNvPr id="72709" name="Picture 5" descr="绘图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862698"/>
            <a:ext cx="4652555" cy="243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Text Box 29"/>
          <p:cNvSpPr txBox="1">
            <a:spLocks noChangeArrowheads="1"/>
          </p:cNvSpPr>
          <p:nvPr/>
        </p:nvSpPr>
        <p:spPr bwMode="auto">
          <a:xfrm>
            <a:off x="5868144" y="1901825"/>
            <a:ext cx="2743200"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kumimoji="1" lang="en-US" altLang="zh-CN" sz="2800" b="1" dirty="0" err="1">
                <a:solidFill>
                  <a:schemeClr val="tx2"/>
                </a:solidFill>
                <a:latin typeface="Times New Roman" pitchFamily="18" charset="0"/>
                <a:ea typeface="方正姚体" pitchFamily="2" charset="-122"/>
              </a:rPr>
              <a:t>SB</a:t>
            </a:r>
            <a:r>
              <a:rPr kumimoji="1" lang="en-US" altLang="zh-CN" sz="2800" b="1" baseline="-25000" dirty="0" err="1">
                <a:solidFill>
                  <a:schemeClr val="tx2"/>
                </a:solidFill>
                <a:latin typeface="Times New Roman" pitchFamily="18" charset="0"/>
                <a:ea typeface="方正姚体" pitchFamily="2" charset="-122"/>
              </a:rPr>
              <a:t>3</a:t>
            </a:r>
            <a:r>
              <a:rPr kumimoji="1" lang="zh-CN" altLang="en-US" sz="2800" b="1" dirty="0">
                <a:solidFill>
                  <a:schemeClr val="tx2"/>
                </a:solidFill>
                <a:latin typeface="Times New Roman" pitchFamily="18" charset="0"/>
                <a:ea typeface="方正姚体" pitchFamily="2" charset="-122"/>
              </a:rPr>
              <a:t>：点动</a:t>
            </a:r>
          </a:p>
          <a:p>
            <a:pPr eaLnBrk="1" hangingPunct="1">
              <a:lnSpc>
                <a:spcPct val="150000"/>
              </a:lnSpc>
              <a:spcBef>
                <a:spcPct val="0"/>
              </a:spcBef>
              <a:buFontTx/>
              <a:buNone/>
            </a:pPr>
            <a:r>
              <a:rPr kumimoji="1" lang="en-US" altLang="zh-CN" sz="2800" b="1" dirty="0" err="1">
                <a:solidFill>
                  <a:schemeClr val="tx2"/>
                </a:solidFill>
                <a:latin typeface="Times New Roman" pitchFamily="18" charset="0"/>
                <a:ea typeface="方正姚体" pitchFamily="2" charset="-122"/>
              </a:rPr>
              <a:t>SB</a:t>
            </a:r>
            <a:r>
              <a:rPr kumimoji="1" lang="en-US" altLang="zh-CN" sz="2800" b="1" baseline="-25000" dirty="0" err="1">
                <a:solidFill>
                  <a:schemeClr val="tx2"/>
                </a:solidFill>
                <a:latin typeface="Times New Roman" pitchFamily="18" charset="0"/>
                <a:ea typeface="方正姚体" pitchFamily="2" charset="-122"/>
              </a:rPr>
              <a:t>2</a:t>
            </a:r>
            <a:r>
              <a:rPr kumimoji="1" lang="zh-CN" altLang="en-US" sz="2800" b="1" dirty="0">
                <a:solidFill>
                  <a:schemeClr val="tx2"/>
                </a:solidFill>
                <a:latin typeface="Times New Roman" pitchFamily="18" charset="0"/>
                <a:ea typeface="方正姚体" pitchFamily="2" charset="-122"/>
              </a:rPr>
              <a:t>：连续运行</a:t>
            </a:r>
          </a:p>
        </p:txBody>
      </p:sp>
      <p:sp>
        <p:nvSpPr>
          <p:cNvPr id="72711" name="Text Box 30"/>
          <p:cNvSpPr txBox="1">
            <a:spLocks noChangeArrowheads="1"/>
          </p:cNvSpPr>
          <p:nvPr/>
        </p:nvSpPr>
        <p:spPr bwMode="auto">
          <a:xfrm>
            <a:off x="611436" y="4377288"/>
            <a:ext cx="763284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zh-CN" altLang="en-US" sz="2800" b="1" dirty="0">
                <a:solidFill>
                  <a:schemeClr val="tx2"/>
                </a:solidFill>
                <a:latin typeface="Times New Roman" pitchFamily="18" charset="0"/>
                <a:ea typeface="方正姚体" pitchFamily="2" charset="-122"/>
              </a:rPr>
              <a:t>点动控制：按下</a:t>
            </a:r>
            <a:r>
              <a:rPr kumimoji="1" lang="en-US" altLang="zh-CN" sz="2800" b="1" dirty="0" err="1">
                <a:solidFill>
                  <a:schemeClr val="tx2"/>
                </a:solidFill>
                <a:latin typeface="Times New Roman" pitchFamily="18" charset="0"/>
                <a:ea typeface="方正姚体" pitchFamily="2" charset="-122"/>
              </a:rPr>
              <a:t>SB</a:t>
            </a:r>
            <a:r>
              <a:rPr kumimoji="1" lang="en-US" altLang="zh-CN" sz="2800" b="1" baseline="-25000" dirty="0" err="1">
                <a:solidFill>
                  <a:schemeClr val="tx2"/>
                </a:solidFill>
                <a:latin typeface="Times New Roman" pitchFamily="18" charset="0"/>
                <a:ea typeface="方正姚体" pitchFamily="2" charset="-122"/>
              </a:rPr>
              <a:t>3</a:t>
            </a:r>
            <a:r>
              <a:rPr kumimoji="1" lang="en-US" altLang="zh-CN" sz="2800" b="1" dirty="0">
                <a:solidFill>
                  <a:schemeClr val="tx2"/>
                </a:solidFill>
                <a:latin typeface="Times New Roman" pitchFamily="18" charset="0"/>
                <a:ea typeface="方正姚体" pitchFamily="2" charset="-122"/>
              </a:rPr>
              <a:t> </a:t>
            </a:r>
            <a:r>
              <a:rPr kumimoji="1" lang="zh-CN" altLang="en-US" sz="2800" b="1" dirty="0">
                <a:solidFill>
                  <a:schemeClr val="tx2"/>
                </a:solidFill>
                <a:latin typeface="Times New Roman" pitchFamily="18" charset="0"/>
                <a:ea typeface="方正姚体" pitchFamily="2" charset="-122"/>
              </a:rPr>
              <a:t>，常闭先断开，常开后闭合</a:t>
            </a:r>
          </a:p>
        </p:txBody>
      </p:sp>
      <p:sp>
        <p:nvSpPr>
          <p:cNvPr id="72712" name="Text Box 31"/>
          <p:cNvSpPr txBox="1">
            <a:spLocks noChangeArrowheads="1"/>
          </p:cNvSpPr>
          <p:nvPr/>
        </p:nvSpPr>
        <p:spPr bwMode="auto">
          <a:xfrm>
            <a:off x="2243386" y="4994002"/>
            <a:ext cx="24368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800" b="1">
                <a:solidFill>
                  <a:schemeClr val="tx2"/>
                </a:solidFill>
                <a:latin typeface="Times New Roman" pitchFamily="18" charset="0"/>
                <a:ea typeface="方正姚体" pitchFamily="2" charset="-122"/>
                <a:sym typeface="Symbol" pitchFamily="18" charset="2"/>
              </a:rPr>
              <a:t> </a:t>
            </a:r>
            <a:r>
              <a:rPr kumimoji="1" lang="zh-CN" altLang="en-US" sz="2800" b="1">
                <a:solidFill>
                  <a:schemeClr val="tx2"/>
                </a:solidFill>
                <a:latin typeface="Times New Roman" pitchFamily="18" charset="0"/>
                <a:ea typeface="方正姚体" pitchFamily="2" charset="-122"/>
                <a:sym typeface="Symbol" pitchFamily="18" charset="2"/>
              </a:rPr>
              <a:t>电机通电</a:t>
            </a:r>
            <a:endParaRPr kumimoji="1" lang="zh-CN" altLang="en-US" sz="2800" b="1">
              <a:solidFill>
                <a:schemeClr val="tx2"/>
              </a:solidFill>
              <a:latin typeface="Times New Roman" pitchFamily="18" charset="0"/>
              <a:ea typeface="方正姚体" pitchFamily="2" charset="-122"/>
            </a:endParaRPr>
          </a:p>
        </p:txBody>
      </p:sp>
      <p:sp>
        <p:nvSpPr>
          <p:cNvPr id="72713" name="Rectangle 32"/>
          <p:cNvSpPr>
            <a:spLocks noChangeArrowheads="1"/>
          </p:cNvSpPr>
          <p:nvPr/>
        </p:nvSpPr>
        <p:spPr bwMode="auto">
          <a:xfrm>
            <a:off x="611436" y="5589314"/>
            <a:ext cx="5883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zh-CN" altLang="en-US" sz="2800" b="1">
                <a:solidFill>
                  <a:schemeClr val="tx2"/>
                </a:solidFill>
                <a:latin typeface="Times New Roman" pitchFamily="18" charset="0"/>
                <a:ea typeface="方正姚体" pitchFamily="2" charset="-122"/>
              </a:rPr>
              <a:t>松开</a:t>
            </a:r>
            <a:r>
              <a:rPr kumimoji="1" lang="en-US" altLang="zh-CN" sz="2800" b="1">
                <a:solidFill>
                  <a:schemeClr val="tx2"/>
                </a:solidFill>
                <a:latin typeface="Times New Roman" pitchFamily="18" charset="0"/>
                <a:ea typeface="方正姚体" pitchFamily="2" charset="-122"/>
              </a:rPr>
              <a:t>SB</a:t>
            </a:r>
            <a:r>
              <a:rPr kumimoji="1" lang="en-US" altLang="zh-CN" sz="2800" b="1" baseline="-25000">
                <a:solidFill>
                  <a:schemeClr val="tx2"/>
                </a:solidFill>
                <a:latin typeface="Times New Roman" pitchFamily="18" charset="0"/>
                <a:ea typeface="方正姚体" pitchFamily="2" charset="-122"/>
              </a:rPr>
              <a:t>3</a:t>
            </a:r>
            <a:r>
              <a:rPr kumimoji="1" lang="en-US" altLang="zh-CN" sz="2800" b="1">
                <a:solidFill>
                  <a:schemeClr val="tx2"/>
                </a:solidFill>
                <a:latin typeface="Times New Roman" pitchFamily="18" charset="0"/>
                <a:ea typeface="方正姚体" pitchFamily="2" charset="-122"/>
              </a:rPr>
              <a:t> </a:t>
            </a:r>
            <a:r>
              <a:rPr kumimoji="1" lang="zh-CN" altLang="en-US" sz="2800" b="1">
                <a:solidFill>
                  <a:schemeClr val="tx2"/>
                </a:solidFill>
                <a:latin typeface="Times New Roman" pitchFamily="18" charset="0"/>
                <a:ea typeface="方正姚体" pitchFamily="2" charset="-122"/>
              </a:rPr>
              <a:t>，常开先断开，常闭后闭合</a:t>
            </a:r>
          </a:p>
        </p:txBody>
      </p:sp>
      <p:sp>
        <p:nvSpPr>
          <p:cNvPr id="72714" name="Text Box 33"/>
          <p:cNvSpPr txBox="1">
            <a:spLocks noChangeArrowheads="1"/>
          </p:cNvSpPr>
          <p:nvPr/>
        </p:nvSpPr>
        <p:spPr bwMode="auto">
          <a:xfrm>
            <a:off x="2195761" y="6094139"/>
            <a:ext cx="24368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800" b="1">
                <a:solidFill>
                  <a:schemeClr val="tx2"/>
                </a:solidFill>
                <a:latin typeface="Times New Roman" pitchFamily="18" charset="0"/>
                <a:ea typeface="方正姚体" pitchFamily="2" charset="-122"/>
                <a:sym typeface="Symbol" pitchFamily="18" charset="2"/>
              </a:rPr>
              <a:t> </a:t>
            </a:r>
            <a:r>
              <a:rPr kumimoji="1" lang="zh-CN" altLang="en-US" sz="2800" b="1">
                <a:solidFill>
                  <a:schemeClr val="tx2"/>
                </a:solidFill>
                <a:latin typeface="Times New Roman" pitchFamily="18" charset="0"/>
                <a:ea typeface="方正姚体" pitchFamily="2" charset="-122"/>
                <a:sym typeface="Symbol" pitchFamily="18" charset="2"/>
              </a:rPr>
              <a:t>电机断电</a:t>
            </a:r>
            <a:endParaRPr kumimoji="1" lang="zh-CN" altLang="en-US" sz="2800" b="1">
              <a:solidFill>
                <a:schemeClr val="tx2"/>
              </a:solidFill>
              <a:latin typeface="Times New Roman" pitchFamily="18" charset="0"/>
              <a:ea typeface="方正姚体" pitchFamily="2" charset="-122"/>
            </a:endParaRPr>
          </a:p>
        </p:txBody>
      </p:sp>
      <p:sp>
        <p:nvSpPr>
          <p:cNvPr id="11" name="Rectangle 2"/>
          <p:cNvSpPr>
            <a:spLocks noChangeArrowheads="1"/>
          </p:cNvSpPr>
          <p:nvPr/>
        </p:nvSpPr>
        <p:spPr bwMode="auto">
          <a:xfrm>
            <a:off x="96645" y="347922"/>
            <a:ext cx="6572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b="1" dirty="0">
                <a:solidFill>
                  <a:schemeClr val="tx2"/>
                </a:solidFill>
                <a:latin typeface="仿宋_GB2312" pitchFamily="49" charset="-122"/>
                <a:ea typeface="仿宋_GB2312" pitchFamily="49" charset="-122"/>
              </a:rPr>
              <a:t> </a:t>
            </a:r>
            <a:r>
              <a:rPr kumimoji="1" lang="en-US" altLang="zh-CN" b="1" dirty="0">
                <a:solidFill>
                  <a:schemeClr val="tx2"/>
                </a:solidFill>
                <a:latin typeface="仿宋_GB2312" pitchFamily="49" charset="-122"/>
                <a:ea typeface="仿宋_GB2312" pitchFamily="49" charset="-122"/>
              </a:rPr>
              <a:t>4.</a:t>
            </a:r>
            <a:r>
              <a:rPr kumimoji="1" lang="zh-CN" altLang="en-US" b="1" dirty="0">
                <a:solidFill>
                  <a:schemeClr val="tx2"/>
                </a:solidFill>
                <a:latin typeface="仿宋_GB2312" pitchFamily="49" charset="-122"/>
                <a:ea typeface="仿宋_GB2312" pitchFamily="49" charset="-122"/>
              </a:rPr>
              <a:t>三相异步电机常用驱动控制方法</a:t>
            </a:r>
            <a:endParaRPr kumimoji="1" lang="zh-CN" altLang="en-US" sz="1800" dirty="0">
              <a:solidFill>
                <a:schemeClr val="tx2"/>
              </a:solidFill>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r" eaLnBrk="1" hangingPunct="1">
              <a:spcBef>
                <a:spcPct val="0"/>
              </a:spcBef>
              <a:buFontTx/>
              <a:buNone/>
            </a:pPr>
            <a:fld id="{3DC155DE-35CD-455A-AF99-669DB7F6D8DE}" type="slidenum">
              <a:rPr lang="en-US" altLang="zh-CN" sz="1400" b="1"/>
              <a:pPr algn="r" eaLnBrk="1" hangingPunct="1">
                <a:spcBef>
                  <a:spcPct val="0"/>
                </a:spcBef>
                <a:buFontTx/>
                <a:buNone/>
              </a:pPr>
              <a:t>7</a:t>
            </a:fld>
            <a:endParaRPr lang="en-US" altLang="zh-CN" sz="1400" b="1"/>
          </a:p>
        </p:txBody>
      </p:sp>
      <p:sp>
        <p:nvSpPr>
          <p:cNvPr id="7171" name="Text Box 20"/>
          <p:cNvSpPr txBox="1">
            <a:spLocks noChangeArrowheads="1"/>
          </p:cNvSpPr>
          <p:nvPr/>
        </p:nvSpPr>
        <p:spPr bwMode="auto">
          <a:xfrm>
            <a:off x="539552" y="1061790"/>
            <a:ext cx="871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zh-CN" altLang="en-US" sz="2800" b="1" dirty="0">
                <a:ea typeface="仿宋_GB2312" pitchFamily="49" charset="-122"/>
                <a:cs typeface="Times New Roman" pitchFamily="18" charset="0"/>
              </a:rPr>
              <a:t>定子三相绕组的联接</a:t>
            </a:r>
          </a:p>
        </p:txBody>
      </p:sp>
      <p:sp>
        <p:nvSpPr>
          <p:cNvPr id="7172" name="Rectangle 22"/>
          <p:cNvSpPr>
            <a:spLocks noChangeArrowheads="1"/>
          </p:cNvSpPr>
          <p:nvPr/>
        </p:nvSpPr>
        <p:spPr bwMode="auto">
          <a:xfrm>
            <a:off x="484151" y="5727491"/>
            <a:ext cx="2495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1800" b="1"/>
              <a:t>图</a:t>
            </a:r>
            <a:r>
              <a:rPr lang="en-US" altLang="zh-CN" sz="1800" b="1"/>
              <a:t>a  </a:t>
            </a:r>
            <a:r>
              <a:rPr lang="zh-CN" altLang="en-US" sz="1800" b="1"/>
              <a:t>星形（</a:t>
            </a:r>
            <a:r>
              <a:rPr lang="en-US" altLang="zh-CN" sz="1800" b="1"/>
              <a:t>Y</a:t>
            </a:r>
            <a:r>
              <a:rPr lang="zh-CN" altLang="en-US" sz="1800" b="1"/>
              <a:t>）联接图 </a:t>
            </a:r>
          </a:p>
        </p:txBody>
      </p:sp>
      <p:sp>
        <p:nvSpPr>
          <p:cNvPr id="7173" name="Rectangle 23"/>
          <p:cNvSpPr>
            <a:spLocks noChangeArrowheads="1"/>
          </p:cNvSpPr>
          <p:nvPr/>
        </p:nvSpPr>
        <p:spPr bwMode="auto">
          <a:xfrm>
            <a:off x="5776119" y="5594811"/>
            <a:ext cx="29194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en-US" altLang="zh-CN" sz="1800" b="1"/>
              <a:t> </a:t>
            </a:r>
            <a:r>
              <a:rPr lang="zh-CN" altLang="en-US" sz="1800" b="1"/>
              <a:t>图</a:t>
            </a:r>
            <a:r>
              <a:rPr lang="en-US" altLang="zh-CN" sz="1800" b="1"/>
              <a:t>b</a:t>
            </a:r>
            <a:r>
              <a:rPr lang="zh-CN" altLang="en-US" sz="1800" b="1"/>
              <a:t>　三角形（</a:t>
            </a:r>
            <a:r>
              <a:rPr lang="el-GR" altLang="zh-CN" sz="1800" b="1">
                <a:latin typeface="宋体" charset="-122"/>
              </a:rPr>
              <a:t>Δ</a:t>
            </a:r>
            <a:r>
              <a:rPr lang="zh-CN" altLang="en-US" sz="1800" b="1"/>
              <a:t>）联接图</a:t>
            </a:r>
          </a:p>
        </p:txBody>
      </p:sp>
      <p:pic>
        <p:nvPicPr>
          <p:cNvPr id="7174" name="Picture 19" descr="图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2193" y="1851486"/>
            <a:ext cx="2151063"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20" descr="图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019" y="1416511"/>
            <a:ext cx="2198687" cy="388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251520" y="332656"/>
            <a:ext cx="6696744" cy="584775"/>
          </a:xfrm>
          <a:prstGeom prst="rect">
            <a:avLst/>
          </a:prstGeom>
        </p:spPr>
        <p:txBody>
          <a:bodyPr wrap="square">
            <a:spAutoFit/>
          </a:bodyPr>
          <a:lstStyle/>
          <a:p>
            <a:r>
              <a:rPr kumimoji="1" lang="en-US" altLang="zh-CN" b="1" dirty="0">
                <a:latin typeface="宋体" charset="-122"/>
              </a:rPr>
              <a:t> 1. </a:t>
            </a:r>
            <a:r>
              <a:rPr kumimoji="1" lang="zh-CN" altLang="en-US" b="1" dirty="0">
                <a:latin typeface="宋体" charset="-122"/>
              </a:rPr>
              <a:t>三相异步电机结构及工作原理</a:t>
            </a:r>
            <a:endParaRPr lang="zh-CN" altLang="en-US" dirty="0"/>
          </a:p>
        </p:txBody>
      </p:sp>
      <p:pic>
        <p:nvPicPr>
          <p:cNvPr id="2" name="图片 1"/>
          <p:cNvPicPr>
            <a:picLocks noChangeAspect="1"/>
          </p:cNvPicPr>
          <p:nvPr/>
        </p:nvPicPr>
        <p:blipFill>
          <a:blip r:embed="rId4"/>
          <a:stretch>
            <a:fillRect/>
          </a:stretch>
        </p:blipFill>
        <p:spPr>
          <a:xfrm rot="5400000">
            <a:off x="2017279" y="2872372"/>
            <a:ext cx="4721261" cy="2427041"/>
          </a:xfrm>
          <a:prstGeom prst="rect">
            <a:avLst/>
          </a:prstGeom>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Text Box 3"/>
          <p:cNvSpPr txBox="1">
            <a:spLocks noChangeArrowheads="1"/>
          </p:cNvSpPr>
          <p:nvPr/>
        </p:nvSpPr>
        <p:spPr bwMode="auto">
          <a:xfrm>
            <a:off x="684213" y="1412875"/>
            <a:ext cx="7704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lang="zh-CN" altLang="zh-CN" sz="1800"/>
          </a:p>
        </p:txBody>
      </p:sp>
      <p:sp>
        <p:nvSpPr>
          <p:cNvPr id="73732" name="Rectangle 8"/>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grpSp>
        <p:nvGrpSpPr>
          <p:cNvPr id="73733" name="组合 7"/>
          <p:cNvGrpSpPr>
            <a:grpSpLocks/>
          </p:cNvGrpSpPr>
          <p:nvPr/>
        </p:nvGrpSpPr>
        <p:grpSpPr bwMode="auto">
          <a:xfrm>
            <a:off x="419134" y="1203623"/>
            <a:ext cx="8473346" cy="523220"/>
            <a:chOff x="419134" y="1203623"/>
            <a:chExt cx="8473346" cy="523220"/>
          </a:xfrm>
        </p:grpSpPr>
        <p:sp>
          <p:nvSpPr>
            <p:cNvPr id="73735" name="Rectangle 4"/>
            <p:cNvSpPr>
              <a:spLocks noChangeArrowheads="1"/>
            </p:cNvSpPr>
            <p:nvPr/>
          </p:nvSpPr>
          <p:spPr bwMode="auto">
            <a:xfrm>
              <a:off x="419134" y="1203623"/>
              <a:ext cx="84733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en-US" altLang="zh-CN" sz="2800" b="1" dirty="0" smtClean="0">
                  <a:solidFill>
                    <a:schemeClr val="bg1"/>
                  </a:solidFill>
                  <a:latin typeface="仿宋_GB2312" pitchFamily="49" charset="-122"/>
                  <a:ea typeface="仿宋_GB2312" pitchFamily="49" charset="-122"/>
                </a:rPr>
                <a:t>(2) </a:t>
              </a:r>
              <a:r>
                <a:rPr lang="zh-CN" altLang="en-US" sz="2800" b="1" dirty="0">
                  <a:solidFill>
                    <a:schemeClr val="bg1"/>
                  </a:solidFill>
                  <a:latin typeface="仿宋_GB2312" pitchFamily="49" charset="-122"/>
                  <a:ea typeface="仿宋_GB2312" pitchFamily="49" charset="-122"/>
                </a:rPr>
                <a:t>三相异步电动机     换接起动的控制电路 </a:t>
              </a:r>
            </a:p>
          </p:txBody>
        </p:sp>
        <p:graphicFrame>
          <p:nvGraphicFramePr>
            <p:cNvPr id="73736" name="Object 7"/>
            <p:cNvGraphicFramePr>
              <a:graphicFrameLocks noChangeAspect="1"/>
            </p:cNvGraphicFramePr>
            <p:nvPr>
              <p:extLst>
                <p:ext uri="{D42A27DB-BD31-4B8C-83A1-F6EECF244321}">
                  <p14:modId xmlns:p14="http://schemas.microsoft.com/office/powerpoint/2010/main" val="1278516712"/>
                </p:ext>
              </p:extLst>
            </p:nvPr>
          </p:nvGraphicFramePr>
          <p:xfrm>
            <a:off x="3774565" y="1280618"/>
            <a:ext cx="830971" cy="354035"/>
          </p:xfrm>
          <a:graphic>
            <a:graphicData uri="http://schemas.openxmlformats.org/presentationml/2006/ole">
              <mc:AlternateContent xmlns:mc="http://schemas.openxmlformats.org/markup-compatibility/2006">
                <mc:Choice xmlns:v="urn:schemas-microsoft-com:vml" Requires="v">
                  <p:oleObj spid="_x0000_s73872" name="公式" r:id="rId3" imgW="297151" imgH="83787" progId="Equation.3">
                    <p:embed/>
                  </p:oleObj>
                </mc:Choice>
                <mc:Fallback>
                  <p:oleObj name="公式" r:id="rId3" imgW="297151" imgH="83787"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4565" y="1280618"/>
                          <a:ext cx="830971" cy="354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9" name="Rectangle 2"/>
          <p:cNvSpPr>
            <a:spLocks noChangeArrowheads="1"/>
          </p:cNvSpPr>
          <p:nvPr/>
        </p:nvSpPr>
        <p:spPr bwMode="auto">
          <a:xfrm>
            <a:off x="96645" y="347922"/>
            <a:ext cx="6572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b="1" dirty="0">
                <a:solidFill>
                  <a:schemeClr val="tx2"/>
                </a:solidFill>
                <a:latin typeface="仿宋_GB2312" pitchFamily="49" charset="-122"/>
                <a:ea typeface="仿宋_GB2312" pitchFamily="49" charset="-122"/>
              </a:rPr>
              <a:t> </a:t>
            </a:r>
            <a:r>
              <a:rPr kumimoji="1" lang="en-US" altLang="zh-CN" b="1" dirty="0">
                <a:solidFill>
                  <a:schemeClr val="tx2"/>
                </a:solidFill>
                <a:latin typeface="仿宋_GB2312" pitchFamily="49" charset="-122"/>
                <a:ea typeface="仿宋_GB2312" pitchFamily="49" charset="-122"/>
              </a:rPr>
              <a:t>4.</a:t>
            </a:r>
            <a:r>
              <a:rPr kumimoji="1" lang="zh-CN" altLang="en-US" b="1" dirty="0">
                <a:solidFill>
                  <a:schemeClr val="tx2"/>
                </a:solidFill>
                <a:latin typeface="仿宋_GB2312" pitchFamily="49" charset="-122"/>
                <a:ea typeface="仿宋_GB2312" pitchFamily="49" charset="-122"/>
              </a:rPr>
              <a:t>三相异步电机常用驱动控制方法</a:t>
            </a:r>
            <a:endParaRPr kumimoji="1" lang="zh-CN" altLang="en-US" sz="1800" dirty="0">
              <a:solidFill>
                <a:schemeClr val="tx2"/>
              </a:solidFill>
            </a:endParaRPr>
          </a:p>
        </p:txBody>
      </p:sp>
      <p:pic>
        <p:nvPicPr>
          <p:cNvPr id="10" name="Picture 9" descr="绘图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43808" y="1810919"/>
            <a:ext cx="4818200" cy="3567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2"/>
          <p:cNvSpPr txBox="1">
            <a:spLocks noChangeArrowheads="1"/>
          </p:cNvSpPr>
          <p:nvPr/>
        </p:nvSpPr>
        <p:spPr bwMode="auto">
          <a:xfrm>
            <a:off x="7194550" y="5726113"/>
            <a:ext cx="19494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b="1" u="sng">
                <a:solidFill>
                  <a:schemeClr val="tx2"/>
                </a:solidFill>
                <a:latin typeface="Times New Roman" pitchFamily="18" charset="0"/>
                <a:ea typeface="方正姚体" pitchFamily="2" charset="-122"/>
              </a:rPr>
              <a:t>Y</a:t>
            </a:r>
            <a:r>
              <a:rPr kumimoji="1" lang="zh-CN" altLang="en-US" b="1" u="sng">
                <a:solidFill>
                  <a:schemeClr val="tx2"/>
                </a:solidFill>
                <a:latin typeface="Times New Roman" pitchFamily="18" charset="0"/>
                <a:ea typeface="方正姚体" pitchFamily="2" charset="-122"/>
              </a:rPr>
              <a:t>形连接</a:t>
            </a:r>
          </a:p>
        </p:txBody>
      </p:sp>
      <p:sp>
        <p:nvSpPr>
          <p:cNvPr id="12" name="Text Box 3"/>
          <p:cNvSpPr txBox="1">
            <a:spLocks noChangeArrowheads="1"/>
          </p:cNvSpPr>
          <p:nvPr/>
        </p:nvSpPr>
        <p:spPr bwMode="auto">
          <a:xfrm>
            <a:off x="323850" y="5726113"/>
            <a:ext cx="1712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zh-CN" altLang="en-US" sz="2400" b="1">
                <a:solidFill>
                  <a:schemeClr val="tx2"/>
                </a:solidFill>
                <a:latin typeface="Times New Roman" pitchFamily="18" charset="0"/>
                <a:ea typeface="方正姚体" pitchFamily="2" charset="-122"/>
              </a:rPr>
              <a:t>按下</a:t>
            </a:r>
            <a:r>
              <a:rPr kumimoji="1" lang="en-US" altLang="zh-CN" sz="2400" b="1">
                <a:solidFill>
                  <a:schemeClr val="tx2"/>
                </a:solidFill>
                <a:latin typeface="Times New Roman" pitchFamily="18" charset="0"/>
                <a:ea typeface="方正姚体" pitchFamily="2" charset="-122"/>
              </a:rPr>
              <a:t>SB</a:t>
            </a:r>
            <a:r>
              <a:rPr kumimoji="1" lang="en-US" altLang="zh-CN" sz="2400" b="1" baseline="-25000">
                <a:solidFill>
                  <a:schemeClr val="tx2"/>
                </a:solidFill>
                <a:latin typeface="Times New Roman" pitchFamily="18" charset="0"/>
                <a:ea typeface="方正姚体" pitchFamily="2" charset="-122"/>
              </a:rPr>
              <a:t>2</a:t>
            </a:r>
          </a:p>
        </p:txBody>
      </p:sp>
      <p:sp>
        <p:nvSpPr>
          <p:cNvPr id="13" name="Text Box 4"/>
          <p:cNvSpPr txBox="1">
            <a:spLocks noChangeArrowheads="1"/>
          </p:cNvSpPr>
          <p:nvPr/>
        </p:nvSpPr>
        <p:spPr bwMode="auto">
          <a:xfrm>
            <a:off x="2339975" y="5510213"/>
            <a:ext cx="5184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a:solidFill>
                  <a:schemeClr val="tx2"/>
                </a:solidFill>
                <a:latin typeface="Times New Roman" pitchFamily="18" charset="0"/>
                <a:ea typeface="方正姚体" pitchFamily="2" charset="-122"/>
              </a:rPr>
              <a:t>KM</a:t>
            </a:r>
            <a:r>
              <a:rPr kumimoji="1" lang="en-US" altLang="zh-CN" sz="2400" b="1" baseline="-25000">
                <a:solidFill>
                  <a:schemeClr val="tx2"/>
                </a:solidFill>
                <a:latin typeface="Times New Roman" pitchFamily="18" charset="0"/>
                <a:ea typeface="方正姚体" pitchFamily="2" charset="-122"/>
              </a:rPr>
              <a:t>1</a:t>
            </a:r>
            <a:r>
              <a:rPr kumimoji="1" lang="zh-CN" altLang="en-US" sz="2400" b="1">
                <a:solidFill>
                  <a:schemeClr val="tx2"/>
                </a:solidFill>
                <a:latin typeface="Times New Roman" pitchFamily="18" charset="0"/>
                <a:ea typeface="方正姚体" pitchFamily="2" charset="-122"/>
              </a:rPr>
              <a:t>线圈通电， </a:t>
            </a:r>
            <a:r>
              <a:rPr kumimoji="1" lang="en-US" altLang="zh-CN" sz="2400" b="1">
                <a:solidFill>
                  <a:schemeClr val="tx2"/>
                </a:solidFill>
                <a:latin typeface="Times New Roman" pitchFamily="18" charset="0"/>
                <a:ea typeface="方正姚体" pitchFamily="2" charset="-122"/>
              </a:rPr>
              <a:t>KT</a:t>
            </a:r>
            <a:r>
              <a:rPr kumimoji="1" lang="zh-CN" altLang="en-US" sz="2400" b="1">
                <a:solidFill>
                  <a:schemeClr val="tx2"/>
                </a:solidFill>
                <a:latin typeface="Times New Roman" pitchFamily="18" charset="0"/>
                <a:ea typeface="方正姚体" pitchFamily="2" charset="-122"/>
              </a:rPr>
              <a:t>线圈通电</a:t>
            </a:r>
          </a:p>
        </p:txBody>
      </p:sp>
      <p:sp>
        <p:nvSpPr>
          <p:cNvPr id="14" name="AutoShape 5"/>
          <p:cNvSpPr>
            <a:spLocks noChangeArrowheads="1"/>
          </p:cNvSpPr>
          <p:nvPr/>
        </p:nvSpPr>
        <p:spPr bwMode="auto">
          <a:xfrm>
            <a:off x="1692275" y="5654675"/>
            <a:ext cx="395288" cy="152400"/>
          </a:xfrm>
          <a:prstGeom prst="rightArrow">
            <a:avLst>
              <a:gd name="adj1" fmla="val 50000"/>
              <a:gd name="adj2" fmla="val 64844"/>
            </a:avLst>
          </a:prstGeom>
          <a:solidFill>
            <a:schemeClr val="accent1"/>
          </a:solidFill>
          <a:ln w="28575">
            <a:solidFill>
              <a:srgbClr val="99CCFF"/>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15" name="AutoShape 6"/>
          <p:cNvSpPr>
            <a:spLocks noChangeArrowheads="1"/>
          </p:cNvSpPr>
          <p:nvPr/>
        </p:nvSpPr>
        <p:spPr bwMode="auto">
          <a:xfrm>
            <a:off x="1692275" y="6086475"/>
            <a:ext cx="395288" cy="152400"/>
          </a:xfrm>
          <a:prstGeom prst="rightArrow">
            <a:avLst>
              <a:gd name="adj1" fmla="val 50000"/>
              <a:gd name="adj2" fmla="val 64844"/>
            </a:avLst>
          </a:prstGeom>
          <a:solidFill>
            <a:schemeClr val="accent1"/>
          </a:solidFill>
          <a:ln w="28575">
            <a:solidFill>
              <a:srgbClr val="99CCFF"/>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16" name="AutoShape 18"/>
          <p:cNvSpPr>
            <a:spLocks noChangeArrowheads="1"/>
          </p:cNvSpPr>
          <p:nvPr/>
        </p:nvSpPr>
        <p:spPr bwMode="auto">
          <a:xfrm>
            <a:off x="6732588" y="5726113"/>
            <a:ext cx="342900" cy="517525"/>
          </a:xfrm>
          <a:prstGeom prst="curvedRightArrow">
            <a:avLst>
              <a:gd name="adj1" fmla="val 30185"/>
              <a:gd name="adj2" fmla="val 60370"/>
              <a:gd name="adj3" fmla="val 33333"/>
            </a:avLst>
          </a:prstGeom>
          <a:solidFill>
            <a:schemeClr val="accent1"/>
          </a:solidFill>
          <a:ln w="28575">
            <a:solidFill>
              <a:srgbClr val="99CCFF"/>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17" name="Text Box 21"/>
          <p:cNvSpPr txBox="1">
            <a:spLocks noChangeArrowheads="1"/>
          </p:cNvSpPr>
          <p:nvPr/>
        </p:nvSpPr>
        <p:spPr bwMode="auto">
          <a:xfrm>
            <a:off x="2411413" y="6015038"/>
            <a:ext cx="51847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a:solidFill>
                  <a:schemeClr val="tx2"/>
                </a:solidFill>
                <a:latin typeface="Times New Roman" pitchFamily="18" charset="0"/>
                <a:ea typeface="方正姚体" pitchFamily="2" charset="-122"/>
              </a:rPr>
              <a:t>KM</a:t>
            </a:r>
            <a:r>
              <a:rPr kumimoji="1" lang="en-US" altLang="zh-CN" sz="2400" b="1" baseline="-25000">
                <a:solidFill>
                  <a:schemeClr val="tx2"/>
                </a:solidFill>
                <a:latin typeface="Times New Roman" pitchFamily="18" charset="0"/>
                <a:ea typeface="方正姚体" pitchFamily="2" charset="-122"/>
              </a:rPr>
              <a:t>2</a:t>
            </a:r>
            <a:r>
              <a:rPr kumimoji="1" lang="zh-CN" altLang="en-US" sz="2400" b="1">
                <a:solidFill>
                  <a:schemeClr val="tx2"/>
                </a:solidFill>
                <a:latin typeface="Times New Roman" pitchFamily="18" charset="0"/>
                <a:ea typeface="方正姚体" pitchFamily="2" charset="-122"/>
              </a:rPr>
              <a:t>线圈断电，</a:t>
            </a:r>
          </a:p>
        </p:txBody>
      </p:sp>
      <p:sp>
        <p:nvSpPr>
          <p:cNvPr id="18" name="Text Box 22"/>
          <p:cNvSpPr txBox="1">
            <a:spLocks noChangeArrowheads="1"/>
          </p:cNvSpPr>
          <p:nvPr/>
        </p:nvSpPr>
        <p:spPr bwMode="auto">
          <a:xfrm>
            <a:off x="4572000" y="6015038"/>
            <a:ext cx="280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a:solidFill>
                  <a:schemeClr val="tx2"/>
                </a:solidFill>
                <a:latin typeface="Times New Roman" pitchFamily="18" charset="0"/>
                <a:ea typeface="方正姚体" pitchFamily="2" charset="-122"/>
              </a:rPr>
              <a:t>KM</a:t>
            </a:r>
            <a:r>
              <a:rPr kumimoji="1" lang="en-US" altLang="zh-CN" sz="2400" b="1" baseline="-25000">
                <a:solidFill>
                  <a:schemeClr val="tx2"/>
                </a:solidFill>
                <a:latin typeface="Times New Roman" pitchFamily="18" charset="0"/>
                <a:ea typeface="方正姚体" pitchFamily="2" charset="-122"/>
              </a:rPr>
              <a:t>3</a:t>
            </a:r>
            <a:r>
              <a:rPr kumimoji="1" lang="zh-CN" altLang="en-US" sz="2400" b="1">
                <a:solidFill>
                  <a:schemeClr val="tx2"/>
                </a:solidFill>
                <a:latin typeface="Times New Roman" pitchFamily="18" charset="0"/>
                <a:ea typeface="方正姚体" pitchFamily="2" charset="-122"/>
              </a:rPr>
              <a:t>线圈通电</a:t>
            </a:r>
          </a:p>
        </p:txBody>
      </p:sp>
      <p:sp>
        <p:nvSpPr>
          <p:cNvPr id="19" name="AutoShape 23"/>
          <p:cNvSpPr>
            <a:spLocks/>
          </p:cNvSpPr>
          <p:nvPr/>
        </p:nvSpPr>
        <p:spPr bwMode="auto">
          <a:xfrm>
            <a:off x="2268538" y="5510213"/>
            <a:ext cx="144462" cy="990600"/>
          </a:xfrm>
          <a:prstGeom prst="leftBrace">
            <a:avLst>
              <a:gd name="adj1" fmla="val 57143"/>
              <a:gd name="adj2" fmla="val 50000"/>
            </a:avLst>
          </a:prstGeom>
          <a:solidFill>
            <a:schemeClr val="accent1"/>
          </a:solidFill>
          <a:ln w="38100">
            <a:solidFill>
              <a:schemeClr val="accent2"/>
            </a:solidFill>
            <a:round/>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mc:AlternateContent xmlns:mc="http://schemas.openxmlformats.org/markup-compatibility/2006" xmlns:p14="http://schemas.microsoft.com/office/powerpoint/2010/main">
        <mc:Choice Requires="p14">
          <p:contentPart p14:bwMode="auto" r:id="rId6">
            <p14:nvContentPartPr>
              <p14:cNvPr id="2" name="墨迹 1"/>
              <p14:cNvContentPartPr/>
              <p14:nvPr/>
            </p14:nvContentPartPr>
            <p14:xfrm>
              <a:off x="2616120" y="2819520"/>
              <a:ext cx="5074200" cy="1149480"/>
            </p14:xfrm>
          </p:contentPart>
        </mc:Choice>
        <mc:Fallback xmlns="">
          <p:pic>
            <p:nvPicPr>
              <p:cNvPr id="2" name="墨迹 1"/>
              <p:cNvPicPr/>
              <p:nvPr/>
            </p:nvPicPr>
            <p:blipFill>
              <a:blip r:embed="rId7"/>
              <a:stretch>
                <a:fillRect/>
              </a:stretch>
            </p:blipFill>
            <p:spPr>
              <a:xfrm>
                <a:off x="2606760" y="2810160"/>
                <a:ext cx="5092920" cy="1168200"/>
              </a:xfrm>
              <a:prstGeom prst="rect">
                <a:avLst/>
              </a:prstGeom>
            </p:spPr>
          </p:pic>
        </mc:Fallback>
      </mc:AlternateContent>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9" name="Text Box 20"/>
          <p:cNvSpPr txBox="1">
            <a:spLocks noChangeArrowheads="1"/>
          </p:cNvSpPr>
          <p:nvPr/>
        </p:nvSpPr>
        <p:spPr bwMode="auto">
          <a:xfrm>
            <a:off x="4779516" y="5324475"/>
            <a:ext cx="26939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a:solidFill>
                  <a:schemeClr val="tx2"/>
                </a:solidFill>
                <a:latin typeface="Times New Roman" pitchFamily="18" charset="0"/>
                <a:ea typeface="方正姚体" pitchFamily="2" charset="-122"/>
              </a:rPr>
              <a:t>KM</a:t>
            </a:r>
            <a:r>
              <a:rPr kumimoji="1" lang="en-US" altLang="zh-CN" sz="2400" b="1" baseline="-25000">
                <a:solidFill>
                  <a:schemeClr val="tx2"/>
                </a:solidFill>
                <a:latin typeface="Times New Roman" pitchFamily="18" charset="0"/>
                <a:ea typeface="方正姚体" pitchFamily="2" charset="-122"/>
              </a:rPr>
              <a:t>2</a:t>
            </a:r>
            <a:r>
              <a:rPr kumimoji="1" lang="zh-CN" altLang="en-US" sz="2400" b="1">
                <a:solidFill>
                  <a:schemeClr val="tx2"/>
                </a:solidFill>
                <a:latin typeface="Times New Roman" pitchFamily="18" charset="0"/>
                <a:ea typeface="方正姚体" pitchFamily="2" charset="-122"/>
              </a:rPr>
              <a:t>线圈通电</a:t>
            </a:r>
          </a:p>
        </p:txBody>
      </p:sp>
      <p:sp>
        <p:nvSpPr>
          <p:cNvPr id="75780" name="Rectangle 24"/>
          <p:cNvSpPr>
            <a:spLocks noChangeArrowheads="1"/>
          </p:cNvSpPr>
          <p:nvPr/>
        </p:nvSpPr>
        <p:spPr bwMode="auto">
          <a:xfrm>
            <a:off x="180528" y="5197475"/>
            <a:ext cx="1714500" cy="144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2800" b="1">
                <a:solidFill>
                  <a:schemeClr val="tx2"/>
                </a:solidFill>
              </a:rPr>
              <a:t>通电延时继电器开关断开</a:t>
            </a:r>
            <a:r>
              <a:rPr lang="zh-CN" altLang="en-US">
                <a:solidFill>
                  <a:schemeClr val="tx2"/>
                </a:solidFill>
              </a:rPr>
              <a:t> </a:t>
            </a:r>
          </a:p>
        </p:txBody>
      </p:sp>
      <p:sp>
        <p:nvSpPr>
          <p:cNvPr id="75781" name="Text Box 25"/>
          <p:cNvSpPr txBox="1">
            <a:spLocks noChangeArrowheads="1"/>
          </p:cNvSpPr>
          <p:nvPr/>
        </p:nvSpPr>
        <p:spPr bwMode="auto">
          <a:xfrm>
            <a:off x="2260153" y="5324475"/>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dirty="0" err="1">
                <a:solidFill>
                  <a:schemeClr val="tx2"/>
                </a:solidFill>
                <a:latin typeface="Times New Roman" pitchFamily="18" charset="0"/>
                <a:ea typeface="方正姚体" pitchFamily="2" charset="-122"/>
              </a:rPr>
              <a:t>KM</a:t>
            </a:r>
            <a:r>
              <a:rPr kumimoji="1" lang="en-US" altLang="zh-CN" sz="2400" b="1" baseline="-25000" dirty="0" err="1">
                <a:solidFill>
                  <a:schemeClr val="tx2"/>
                </a:solidFill>
                <a:latin typeface="Times New Roman" pitchFamily="18" charset="0"/>
                <a:ea typeface="方正姚体" pitchFamily="2" charset="-122"/>
              </a:rPr>
              <a:t>1</a:t>
            </a:r>
            <a:r>
              <a:rPr kumimoji="1" lang="zh-CN" altLang="en-US" sz="2400" b="1" dirty="0">
                <a:solidFill>
                  <a:schemeClr val="tx2"/>
                </a:solidFill>
                <a:latin typeface="Times New Roman" pitchFamily="18" charset="0"/>
                <a:ea typeface="方正姚体" pitchFamily="2" charset="-122"/>
              </a:rPr>
              <a:t>线圈断电</a:t>
            </a:r>
          </a:p>
        </p:txBody>
      </p:sp>
      <p:sp>
        <p:nvSpPr>
          <p:cNvPr id="75782" name="AutoShape 26"/>
          <p:cNvSpPr>
            <a:spLocks noChangeArrowheads="1"/>
          </p:cNvSpPr>
          <p:nvPr/>
        </p:nvSpPr>
        <p:spPr bwMode="auto">
          <a:xfrm>
            <a:off x="4276278" y="5468938"/>
            <a:ext cx="395288" cy="152400"/>
          </a:xfrm>
          <a:prstGeom prst="rightArrow">
            <a:avLst>
              <a:gd name="adj1" fmla="val 50000"/>
              <a:gd name="adj2" fmla="val 64844"/>
            </a:avLst>
          </a:prstGeom>
          <a:solidFill>
            <a:schemeClr val="accent1"/>
          </a:solidFill>
          <a:ln w="28575">
            <a:solidFill>
              <a:srgbClr val="99CCFF"/>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75783" name="AutoShape 27"/>
          <p:cNvSpPr>
            <a:spLocks noChangeArrowheads="1"/>
          </p:cNvSpPr>
          <p:nvPr/>
        </p:nvSpPr>
        <p:spPr bwMode="auto">
          <a:xfrm>
            <a:off x="1899791" y="5900738"/>
            <a:ext cx="395287" cy="152400"/>
          </a:xfrm>
          <a:prstGeom prst="rightArrow">
            <a:avLst>
              <a:gd name="adj1" fmla="val 50000"/>
              <a:gd name="adj2" fmla="val 64844"/>
            </a:avLst>
          </a:prstGeom>
          <a:solidFill>
            <a:schemeClr val="accent1"/>
          </a:solidFill>
          <a:ln w="28575">
            <a:solidFill>
              <a:srgbClr val="99CCFF"/>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75784" name="Text Box 28"/>
          <p:cNvSpPr txBox="1">
            <a:spLocks noChangeArrowheads="1"/>
          </p:cNvSpPr>
          <p:nvPr/>
        </p:nvSpPr>
        <p:spPr bwMode="auto">
          <a:xfrm>
            <a:off x="2331591" y="5829300"/>
            <a:ext cx="28082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a:solidFill>
                  <a:schemeClr val="tx2"/>
                </a:solidFill>
                <a:latin typeface="Times New Roman" pitchFamily="18" charset="0"/>
                <a:ea typeface="方正姚体" pitchFamily="2" charset="-122"/>
              </a:rPr>
              <a:t>KM</a:t>
            </a:r>
            <a:r>
              <a:rPr kumimoji="1" lang="en-US" altLang="zh-CN" sz="2400" b="1" baseline="-25000">
                <a:solidFill>
                  <a:schemeClr val="tx2"/>
                </a:solidFill>
                <a:latin typeface="Times New Roman" pitchFamily="18" charset="0"/>
                <a:ea typeface="方正姚体" pitchFamily="2" charset="-122"/>
              </a:rPr>
              <a:t>3</a:t>
            </a:r>
            <a:r>
              <a:rPr kumimoji="1" lang="zh-CN" altLang="en-US" sz="2400" b="1">
                <a:solidFill>
                  <a:schemeClr val="tx2"/>
                </a:solidFill>
                <a:latin typeface="Times New Roman" pitchFamily="18" charset="0"/>
                <a:ea typeface="方正姚体" pitchFamily="2" charset="-122"/>
              </a:rPr>
              <a:t>线圈断电</a:t>
            </a:r>
          </a:p>
        </p:txBody>
      </p:sp>
      <p:sp>
        <p:nvSpPr>
          <p:cNvPr id="75785" name="Text Box 29"/>
          <p:cNvSpPr txBox="1">
            <a:spLocks noChangeArrowheads="1"/>
          </p:cNvSpPr>
          <p:nvPr/>
        </p:nvSpPr>
        <p:spPr bwMode="auto">
          <a:xfrm>
            <a:off x="4779516" y="5829300"/>
            <a:ext cx="29527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a:solidFill>
                  <a:schemeClr val="tx2"/>
                </a:solidFill>
                <a:latin typeface="Times New Roman" pitchFamily="18" charset="0"/>
                <a:ea typeface="方正姚体" pitchFamily="2" charset="-122"/>
              </a:rPr>
              <a:t>KM</a:t>
            </a:r>
            <a:r>
              <a:rPr kumimoji="1" lang="en-US" altLang="zh-CN" sz="2400" b="1" baseline="-25000">
                <a:solidFill>
                  <a:schemeClr val="tx2"/>
                </a:solidFill>
                <a:latin typeface="Times New Roman" pitchFamily="18" charset="0"/>
                <a:ea typeface="方正姚体" pitchFamily="2" charset="-122"/>
              </a:rPr>
              <a:t>1</a:t>
            </a:r>
            <a:r>
              <a:rPr kumimoji="1" lang="zh-CN" altLang="en-US" sz="2400" b="1">
                <a:solidFill>
                  <a:schemeClr val="tx2"/>
                </a:solidFill>
                <a:latin typeface="Times New Roman" pitchFamily="18" charset="0"/>
                <a:ea typeface="方正姚体" pitchFamily="2" charset="-122"/>
              </a:rPr>
              <a:t>线圈通电</a:t>
            </a:r>
          </a:p>
        </p:txBody>
      </p:sp>
      <p:sp>
        <p:nvSpPr>
          <p:cNvPr id="75786" name="AutoShape 30"/>
          <p:cNvSpPr>
            <a:spLocks noChangeArrowheads="1"/>
          </p:cNvSpPr>
          <p:nvPr/>
        </p:nvSpPr>
        <p:spPr bwMode="auto">
          <a:xfrm>
            <a:off x="4347716" y="5973763"/>
            <a:ext cx="395287" cy="152400"/>
          </a:xfrm>
          <a:prstGeom prst="rightArrow">
            <a:avLst>
              <a:gd name="adj1" fmla="val 50000"/>
              <a:gd name="adj2" fmla="val 64844"/>
            </a:avLst>
          </a:prstGeom>
          <a:solidFill>
            <a:schemeClr val="accent1"/>
          </a:solidFill>
          <a:ln w="28575">
            <a:solidFill>
              <a:srgbClr val="99CCFF"/>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75787" name="AutoShape 32"/>
          <p:cNvSpPr>
            <a:spLocks noChangeArrowheads="1"/>
          </p:cNvSpPr>
          <p:nvPr/>
        </p:nvSpPr>
        <p:spPr bwMode="auto">
          <a:xfrm>
            <a:off x="6868542" y="5541963"/>
            <a:ext cx="342900" cy="517525"/>
          </a:xfrm>
          <a:prstGeom prst="curvedRightArrow">
            <a:avLst>
              <a:gd name="adj1" fmla="val 30185"/>
              <a:gd name="adj2" fmla="val 60370"/>
              <a:gd name="adj3" fmla="val 33333"/>
            </a:avLst>
          </a:prstGeom>
          <a:solidFill>
            <a:schemeClr val="accent1"/>
          </a:solidFill>
          <a:ln w="28575">
            <a:solidFill>
              <a:srgbClr val="99CCFF"/>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75788" name="Text Box 33"/>
          <p:cNvSpPr txBox="1">
            <a:spLocks noChangeArrowheads="1"/>
          </p:cNvSpPr>
          <p:nvPr/>
        </p:nvSpPr>
        <p:spPr bwMode="auto">
          <a:xfrm>
            <a:off x="7444804" y="5541963"/>
            <a:ext cx="142227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zh-CN" altLang="en-US" b="1" u="sng" dirty="0">
                <a:solidFill>
                  <a:schemeClr val="tx2"/>
                </a:solidFill>
                <a:latin typeface="Times New Roman" pitchFamily="18" charset="0"/>
                <a:ea typeface="方正姚体" pitchFamily="2" charset="-122"/>
              </a:rPr>
              <a:t>形连接</a:t>
            </a:r>
          </a:p>
        </p:txBody>
      </p:sp>
      <p:sp>
        <p:nvSpPr>
          <p:cNvPr id="75789" name="Rectangle 35"/>
          <p:cNvSpPr>
            <a:spLocks noChangeArrowheads="1"/>
          </p:cNvSpPr>
          <p:nvPr/>
        </p:nvSpPr>
        <p:spPr bwMode="auto">
          <a:xfrm>
            <a:off x="0" y="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graphicFrame>
        <p:nvGraphicFramePr>
          <p:cNvPr id="75790" name="Object 34"/>
          <p:cNvGraphicFramePr>
            <a:graphicFrameLocks noChangeAspect="1"/>
          </p:cNvGraphicFramePr>
          <p:nvPr>
            <p:extLst>
              <p:ext uri="{D42A27DB-BD31-4B8C-83A1-F6EECF244321}">
                <p14:modId xmlns:p14="http://schemas.microsoft.com/office/powerpoint/2010/main" val="3055751478"/>
              </p:ext>
            </p:extLst>
          </p:nvPr>
        </p:nvGraphicFramePr>
        <p:xfrm>
          <a:off x="7155879" y="5541963"/>
          <a:ext cx="508000" cy="576262"/>
        </p:xfrm>
        <a:graphic>
          <a:graphicData uri="http://schemas.openxmlformats.org/presentationml/2006/ole">
            <mc:AlternateContent xmlns:mc="http://schemas.openxmlformats.org/markup-compatibility/2006">
              <mc:Choice xmlns:v="urn:schemas-microsoft-com:vml" Requires="v">
                <p:oleObj spid="_x0000_s75926" name="公式" r:id="rId3" imgW="53340" imgH="83787" progId="Equation.3">
                  <p:embed/>
                </p:oleObj>
              </mc:Choice>
              <mc:Fallback>
                <p:oleObj name="公式" r:id="rId3" imgW="53340" imgH="83787" progId="Equation.3">
                  <p:embed/>
                  <p:pic>
                    <p:nvPicPr>
                      <p:cNvPr id="0" name="Object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5879" y="5541963"/>
                        <a:ext cx="5080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5791" name="Picture 9" descr="绘图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5652" y="1311364"/>
            <a:ext cx="4944591" cy="3661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6">
            <p14:nvContentPartPr>
              <p14:cNvPr id="3" name="墨迹 2"/>
              <p14:cNvContentPartPr/>
              <p14:nvPr/>
            </p14:nvContentPartPr>
            <p14:xfrm>
              <a:off x="4870440" y="2286000"/>
              <a:ext cx="1543320" cy="1149840"/>
            </p14:xfrm>
          </p:contentPart>
        </mc:Choice>
        <mc:Fallback xmlns="">
          <p:pic>
            <p:nvPicPr>
              <p:cNvPr id="3" name="墨迹 2"/>
              <p:cNvPicPr/>
              <p:nvPr/>
            </p:nvPicPr>
            <p:blipFill>
              <a:blip r:embed="rId7"/>
              <a:stretch>
                <a:fillRect/>
              </a:stretch>
            </p:blipFill>
            <p:spPr>
              <a:xfrm>
                <a:off x="4861080" y="2276640"/>
                <a:ext cx="1562040" cy="1168560"/>
              </a:xfrm>
              <a:prstGeom prst="rect">
                <a:avLst/>
              </a:prstGeom>
            </p:spPr>
          </p:pic>
        </mc:Fallback>
      </mc:AlternateContent>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ext Box 2"/>
          <p:cNvSpPr txBox="1">
            <a:spLocks noChangeArrowheads="1"/>
          </p:cNvSpPr>
          <p:nvPr/>
        </p:nvSpPr>
        <p:spPr bwMode="auto">
          <a:xfrm>
            <a:off x="684213" y="1412875"/>
            <a:ext cx="7704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lang="zh-CN" altLang="zh-CN" sz="1800"/>
          </a:p>
        </p:txBody>
      </p:sp>
      <p:sp>
        <p:nvSpPr>
          <p:cNvPr id="76804" name="Rectangle 3"/>
          <p:cNvSpPr>
            <a:spLocks noChangeArrowheads="1"/>
          </p:cNvSpPr>
          <p:nvPr/>
        </p:nvSpPr>
        <p:spPr bwMode="auto">
          <a:xfrm>
            <a:off x="514792" y="1139535"/>
            <a:ext cx="727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en-US" altLang="zh-CN" sz="2800" b="1" dirty="0" smtClean="0">
                <a:solidFill>
                  <a:schemeClr val="bg1"/>
                </a:solidFill>
                <a:latin typeface="仿宋_GB2312" pitchFamily="49" charset="-122"/>
                <a:ea typeface="仿宋_GB2312" pitchFamily="49" charset="-122"/>
              </a:rPr>
              <a:t>(3) </a:t>
            </a:r>
            <a:r>
              <a:rPr lang="zh-CN" altLang="en-US" sz="2800" b="1" dirty="0">
                <a:solidFill>
                  <a:schemeClr val="bg1"/>
                </a:solidFill>
                <a:latin typeface="仿宋_GB2312" pitchFamily="49" charset="-122"/>
                <a:ea typeface="仿宋_GB2312" pitchFamily="49" charset="-122"/>
              </a:rPr>
              <a:t>三相异步电动机正反转的控制电路 </a:t>
            </a:r>
          </a:p>
        </p:txBody>
      </p:sp>
      <p:sp>
        <p:nvSpPr>
          <p:cNvPr id="76805"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pic>
        <p:nvPicPr>
          <p:cNvPr id="76806" name="Picture 7" descr="绘图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865485"/>
            <a:ext cx="6048672" cy="4335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ChangeArrowheads="1"/>
          </p:cNvSpPr>
          <p:nvPr/>
        </p:nvSpPr>
        <p:spPr bwMode="auto">
          <a:xfrm>
            <a:off x="96645" y="347922"/>
            <a:ext cx="6572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b="1" dirty="0">
                <a:solidFill>
                  <a:schemeClr val="tx2"/>
                </a:solidFill>
                <a:latin typeface="仿宋_GB2312" pitchFamily="49" charset="-122"/>
                <a:ea typeface="仿宋_GB2312" pitchFamily="49" charset="-122"/>
              </a:rPr>
              <a:t> </a:t>
            </a:r>
            <a:r>
              <a:rPr kumimoji="1" lang="en-US" altLang="zh-CN" b="1" dirty="0">
                <a:solidFill>
                  <a:schemeClr val="tx2"/>
                </a:solidFill>
                <a:latin typeface="仿宋_GB2312" pitchFamily="49" charset="-122"/>
                <a:ea typeface="仿宋_GB2312" pitchFamily="49" charset="-122"/>
              </a:rPr>
              <a:t>4.</a:t>
            </a:r>
            <a:r>
              <a:rPr kumimoji="1" lang="zh-CN" altLang="en-US" b="1" dirty="0">
                <a:solidFill>
                  <a:schemeClr val="tx2"/>
                </a:solidFill>
                <a:latin typeface="仿宋_GB2312" pitchFamily="49" charset="-122"/>
                <a:ea typeface="仿宋_GB2312" pitchFamily="49" charset="-122"/>
              </a:rPr>
              <a:t>三相异步电机常用驱动控制方法</a:t>
            </a:r>
            <a:endParaRPr kumimoji="1" lang="zh-CN" altLang="en-US" sz="1800" dirty="0">
              <a:solidFill>
                <a:schemeClr val="tx2"/>
              </a:solidFill>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Text Box 4"/>
          <p:cNvSpPr>
            <a:spLocks noGrp="1" noChangeArrowheads="1"/>
          </p:cNvSpPr>
          <p:nvPr>
            <p:ph type="body" idx="4294967295"/>
          </p:nvPr>
        </p:nvSpPr>
        <p:spPr>
          <a:xfrm>
            <a:off x="285750" y="6191250"/>
            <a:ext cx="2320925" cy="666750"/>
          </a:xfrm>
          <a:prstGeom prst="rect">
            <a:avLst/>
          </a:prstGeom>
          <a:noFill/>
        </p:spPr>
        <p:txBody>
          <a:bodyPr/>
          <a:lstStyle/>
          <a:p>
            <a:pPr eaLnBrk="1" hangingPunct="1">
              <a:spcBef>
                <a:spcPct val="50000"/>
              </a:spcBef>
              <a:buFontTx/>
              <a:buNone/>
            </a:pPr>
            <a:r>
              <a:rPr kumimoji="1" lang="zh-CN" altLang="en-US" u="sng" smtClean="0">
                <a:solidFill>
                  <a:schemeClr val="tx2"/>
                </a:solidFill>
              </a:rPr>
              <a:t>电机正转：</a:t>
            </a:r>
          </a:p>
        </p:txBody>
      </p:sp>
      <p:sp>
        <p:nvSpPr>
          <p:cNvPr id="77828" name="Text Box 5"/>
          <p:cNvSpPr txBox="1">
            <a:spLocks noChangeArrowheads="1"/>
          </p:cNvSpPr>
          <p:nvPr/>
        </p:nvSpPr>
        <p:spPr bwMode="auto">
          <a:xfrm>
            <a:off x="0" y="5538788"/>
            <a:ext cx="17129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zh-CN" altLang="en-US" sz="2400" b="1">
                <a:solidFill>
                  <a:schemeClr val="tx2"/>
                </a:solidFill>
                <a:latin typeface="Times New Roman" pitchFamily="18" charset="0"/>
                <a:ea typeface="方正姚体" pitchFamily="2" charset="-122"/>
              </a:rPr>
              <a:t>按下</a:t>
            </a:r>
            <a:r>
              <a:rPr kumimoji="1" lang="en-US" altLang="zh-CN" sz="2400" b="1">
                <a:solidFill>
                  <a:schemeClr val="tx2"/>
                </a:solidFill>
                <a:latin typeface="Times New Roman" pitchFamily="18" charset="0"/>
                <a:ea typeface="方正姚体" pitchFamily="2" charset="-122"/>
              </a:rPr>
              <a:t>SB</a:t>
            </a:r>
            <a:r>
              <a:rPr kumimoji="1" lang="en-US" altLang="zh-CN" sz="2400" b="1" baseline="-25000">
                <a:solidFill>
                  <a:schemeClr val="tx2"/>
                </a:solidFill>
                <a:latin typeface="Times New Roman" pitchFamily="18" charset="0"/>
                <a:ea typeface="方正姚体" pitchFamily="2" charset="-122"/>
              </a:rPr>
              <a:t>2</a:t>
            </a:r>
          </a:p>
        </p:txBody>
      </p:sp>
      <p:sp>
        <p:nvSpPr>
          <p:cNvPr id="77829" name="Text Box 6"/>
          <p:cNvSpPr txBox="1">
            <a:spLocks noChangeArrowheads="1"/>
          </p:cNvSpPr>
          <p:nvPr/>
        </p:nvSpPr>
        <p:spPr bwMode="auto">
          <a:xfrm>
            <a:off x="1873250" y="5610225"/>
            <a:ext cx="21002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a:solidFill>
                  <a:schemeClr val="tx2"/>
                </a:solidFill>
                <a:latin typeface="Times New Roman" pitchFamily="18" charset="0"/>
                <a:ea typeface="方正姚体" pitchFamily="2" charset="-122"/>
              </a:rPr>
              <a:t>KM</a:t>
            </a:r>
            <a:r>
              <a:rPr kumimoji="1" lang="en-US" altLang="zh-CN" sz="2400" b="1" baseline="-25000">
                <a:solidFill>
                  <a:schemeClr val="tx2"/>
                </a:solidFill>
                <a:latin typeface="Times New Roman" pitchFamily="18" charset="0"/>
                <a:ea typeface="方正姚体" pitchFamily="2" charset="-122"/>
              </a:rPr>
              <a:t>1</a:t>
            </a:r>
            <a:r>
              <a:rPr kumimoji="1" lang="zh-CN" altLang="en-US" sz="2400" b="1">
                <a:solidFill>
                  <a:schemeClr val="tx2"/>
                </a:solidFill>
                <a:latin typeface="Times New Roman" pitchFamily="18" charset="0"/>
                <a:ea typeface="方正姚体" pitchFamily="2" charset="-122"/>
              </a:rPr>
              <a:t>线圈通电</a:t>
            </a:r>
          </a:p>
        </p:txBody>
      </p:sp>
      <p:sp>
        <p:nvSpPr>
          <p:cNvPr id="77830" name="AutoShape 7"/>
          <p:cNvSpPr>
            <a:spLocks noChangeArrowheads="1"/>
          </p:cNvSpPr>
          <p:nvPr/>
        </p:nvSpPr>
        <p:spPr bwMode="auto">
          <a:xfrm>
            <a:off x="1368425" y="5683250"/>
            <a:ext cx="395288" cy="152400"/>
          </a:xfrm>
          <a:prstGeom prst="rightArrow">
            <a:avLst>
              <a:gd name="adj1" fmla="val 50000"/>
              <a:gd name="adj2" fmla="val 64844"/>
            </a:avLst>
          </a:prstGeom>
          <a:solidFill>
            <a:schemeClr val="accent1"/>
          </a:solidFill>
          <a:ln w="28575">
            <a:solidFill>
              <a:srgbClr val="99CCFF"/>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77831" name="AutoShape 8"/>
          <p:cNvSpPr>
            <a:spLocks noChangeArrowheads="1"/>
          </p:cNvSpPr>
          <p:nvPr/>
        </p:nvSpPr>
        <p:spPr bwMode="auto">
          <a:xfrm>
            <a:off x="4090988" y="5421313"/>
            <a:ext cx="395287" cy="152400"/>
          </a:xfrm>
          <a:prstGeom prst="rightArrow">
            <a:avLst>
              <a:gd name="adj1" fmla="val 50000"/>
              <a:gd name="adj2" fmla="val 64844"/>
            </a:avLst>
          </a:prstGeom>
          <a:solidFill>
            <a:schemeClr val="accent1"/>
          </a:solidFill>
          <a:ln w="28575">
            <a:solidFill>
              <a:srgbClr val="99CCFF"/>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77832" name="AutoShape 9"/>
          <p:cNvSpPr>
            <a:spLocks noChangeArrowheads="1"/>
          </p:cNvSpPr>
          <p:nvPr/>
        </p:nvSpPr>
        <p:spPr bwMode="auto">
          <a:xfrm>
            <a:off x="4105275" y="5827713"/>
            <a:ext cx="395288" cy="152400"/>
          </a:xfrm>
          <a:prstGeom prst="rightArrow">
            <a:avLst>
              <a:gd name="adj1" fmla="val 50000"/>
              <a:gd name="adj2" fmla="val 64844"/>
            </a:avLst>
          </a:prstGeom>
          <a:solidFill>
            <a:schemeClr val="accent1"/>
          </a:solidFill>
          <a:ln w="28575">
            <a:solidFill>
              <a:srgbClr val="99CCFF"/>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77833" name="AutoShape 10"/>
          <p:cNvSpPr>
            <a:spLocks noChangeArrowheads="1"/>
          </p:cNvSpPr>
          <p:nvPr/>
        </p:nvSpPr>
        <p:spPr bwMode="auto">
          <a:xfrm>
            <a:off x="4105275" y="6259513"/>
            <a:ext cx="395288" cy="152400"/>
          </a:xfrm>
          <a:prstGeom prst="rightArrow">
            <a:avLst>
              <a:gd name="adj1" fmla="val 50000"/>
              <a:gd name="adj2" fmla="val 64844"/>
            </a:avLst>
          </a:prstGeom>
          <a:solidFill>
            <a:schemeClr val="accent1"/>
          </a:solidFill>
          <a:ln w="28575">
            <a:solidFill>
              <a:srgbClr val="99CCFF"/>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77834" name="AutoShape 11"/>
          <p:cNvSpPr>
            <a:spLocks/>
          </p:cNvSpPr>
          <p:nvPr/>
        </p:nvSpPr>
        <p:spPr bwMode="auto">
          <a:xfrm>
            <a:off x="3884613" y="5421313"/>
            <a:ext cx="144462" cy="990600"/>
          </a:xfrm>
          <a:prstGeom prst="leftBrace">
            <a:avLst>
              <a:gd name="adj1" fmla="val 57143"/>
              <a:gd name="adj2" fmla="val 50000"/>
            </a:avLst>
          </a:prstGeom>
          <a:solidFill>
            <a:schemeClr val="accent1"/>
          </a:solidFill>
          <a:ln w="38100">
            <a:solidFill>
              <a:schemeClr val="accent2"/>
            </a:solidFill>
            <a:round/>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77835" name="Text Box 12"/>
          <p:cNvSpPr txBox="1">
            <a:spLocks noChangeArrowheads="1"/>
          </p:cNvSpPr>
          <p:nvPr/>
        </p:nvSpPr>
        <p:spPr bwMode="auto">
          <a:xfrm>
            <a:off x="4537075" y="5322888"/>
            <a:ext cx="2613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a:solidFill>
                  <a:schemeClr val="tx2"/>
                </a:solidFill>
                <a:latin typeface="Times New Roman" pitchFamily="18" charset="0"/>
                <a:ea typeface="方正姚体" pitchFamily="2" charset="-122"/>
              </a:rPr>
              <a:t>KM</a:t>
            </a:r>
            <a:r>
              <a:rPr kumimoji="1" lang="en-US" altLang="zh-CN" sz="2400" b="1" baseline="-25000">
                <a:solidFill>
                  <a:schemeClr val="tx2"/>
                </a:solidFill>
                <a:latin typeface="Times New Roman" pitchFamily="18" charset="0"/>
                <a:ea typeface="方正姚体" pitchFamily="2" charset="-122"/>
              </a:rPr>
              <a:t>1</a:t>
            </a:r>
            <a:r>
              <a:rPr kumimoji="1" lang="zh-CN" altLang="en-US" sz="2400" b="1">
                <a:solidFill>
                  <a:schemeClr val="tx2"/>
                </a:solidFill>
                <a:latin typeface="Times New Roman" pitchFamily="18" charset="0"/>
                <a:ea typeface="方正姚体" pitchFamily="2" charset="-122"/>
              </a:rPr>
              <a:t>主触点闭合</a:t>
            </a:r>
          </a:p>
        </p:txBody>
      </p:sp>
      <p:sp>
        <p:nvSpPr>
          <p:cNvPr id="77836" name="Text Box 13"/>
          <p:cNvSpPr txBox="1">
            <a:spLocks noChangeArrowheads="1"/>
          </p:cNvSpPr>
          <p:nvPr/>
        </p:nvSpPr>
        <p:spPr bwMode="auto">
          <a:xfrm>
            <a:off x="4537075" y="5754688"/>
            <a:ext cx="3975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a:solidFill>
                  <a:schemeClr val="tx2"/>
                </a:solidFill>
                <a:latin typeface="Times New Roman" pitchFamily="18" charset="0"/>
                <a:ea typeface="方正姚体" pitchFamily="2" charset="-122"/>
              </a:rPr>
              <a:t>KM</a:t>
            </a:r>
            <a:r>
              <a:rPr kumimoji="1" lang="en-US" altLang="zh-CN" sz="2400" b="1" baseline="-25000">
                <a:solidFill>
                  <a:schemeClr val="tx2"/>
                </a:solidFill>
                <a:latin typeface="Times New Roman" pitchFamily="18" charset="0"/>
                <a:ea typeface="方正姚体" pitchFamily="2" charset="-122"/>
              </a:rPr>
              <a:t>1</a:t>
            </a:r>
            <a:r>
              <a:rPr kumimoji="1" lang="zh-CN" altLang="en-US" sz="2400" b="1">
                <a:solidFill>
                  <a:schemeClr val="tx2"/>
                </a:solidFill>
                <a:latin typeface="Times New Roman" pitchFamily="18" charset="0"/>
                <a:ea typeface="方正姚体" pitchFamily="2" charset="-122"/>
              </a:rPr>
              <a:t>常开触点闭合，并自锁</a:t>
            </a:r>
          </a:p>
        </p:txBody>
      </p:sp>
      <p:sp>
        <p:nvSpPr>
          <p:cNvPr id="77837" name="Text Box 14"/>
          <p:cNvSpPr txBox="1">
            <a:spLocks noChangeArrowheads="1"/>
          </p:cNvSpPr>
          <p:nvPr/>
        </p:nvSpPr>
        <p:spPr bwMode="auto">
          <a:xfrm>
            <a:off x="4500563" y="6143625"/>
            <a:ext cx="43195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a:solidFill>
                  <a:schemeClr val="tx2"/>
                </a:solidFill>
                <a:latin typeface="Times New Roman" pitchFamily="18" charset="0"/>
                <a:ea typeface="方正姚体" pitchFamily="2" charset="-122"/>
              </a:rPr>
              <a:t>KM</a:t>
            </a:r>
            <a:r>
              <a:rPr kumimoji="1" lang="en-US" altLang="zh-CN" sz="2400" b="1" baseline="-25000">
                <a:solidFill>
                  <a:schemeClr val="tx2"/>
                </a:solidFill>
                <a:latin typeface="Times New Roman" pitchFamily="18" charset="0"/>
                <a:ea typeface="方正姚体" pitchFamily="2" charset="-122"/>
              </a:rPr>
              <a:t>1</a:t>
            </a:r>
            <a:r>
              <a:rPr kumimoji="1" lang="zh-CN" altLang="en-US" sz="2400" b="1">
                <a:solidFill>
                  <a:schemeClr val="tx2"/>
                </a:solidFill>
                <a:latin typeface="Times New Roman" pitchFamily="18" charset="0"/>
                <a:ea typeface="方正姚体" pitchFamily="2" charset="-122"/>
              </a:rPr>
              <a:t>常闭触点断开，不能反转</a:t>
            </a:r>
          </a:p>
        </p:txBody>
      </p:sp>
      <p:sp>
        <p:nvSpPr>
          <p:cNvPr id="77838" name="Text Box 15"/>
          <p:cNvSpPr txBox="1">
            <a:spLocks noChangeArrowheads="1"/>
          </p:cNvSpPr>
          <p:nvPr/>
        </p:nvSpPr>
        <p:spPr bwMode="auto">
          <a:xfrm>
            <a:off x="7358063" y="5286375"/>
            <a:ext cx="1644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zh-CN" altLang="en-US" sz="2400" b="1">
                <a:solidFill>
                  <a:schemeClr val="tx2"/>
                </a:solidFill>
                <a:latin typeface="Times New Roman" pitchFamily="18" charset="0"/>
                <a:ea typeface="方正姚体" pitchFamily="2" charset="-122"/>
              </a:rPr>
              <a:t>电机正转</a:t>
            </a:r>
          </a:p>
        </p:txBody>
      </p:sp>
      <p:sp>
        <p:nvSpPr>
          <p:cNvPr id="77839" name="AutoShape 16"/>
          <p:cNvSpPr>
            <a:spLocks noChangeArrowheads="1"/>
          </p:cNvSpPr>
          <p:nvPr/>
        </p:nvSpPr>
        <p:spPr bwMode="auto">
          <a:xfrm>
            <a:off x="6915150" y="5465763"/>
            <a:ext cx="395288" cy="152400"/>
          </a:xfrm>
          <a:prstGeom prst="rightArrow">
            <a:avLst>
              <a:gd name="adj1" fmla="val 50000"/>
              <a:gd name="adj2" fmla="val 64844"/>
            </a:avLst>
          </a:prstGeom>
          <a:solidFill>
            <a:schemeClr val="accent1"/>
          </a:solidFill>
          <a:ln w="28575">
            <a:solidFill>
              <a:srgbClr val="99CCFF"/>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pic>
        <p:nvPicPr>
          <p:cNvPr id="77840" name="Picture 7" descr="绘图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9001" y="1164933"/>
            <a:ext cx="5661437" cy="4057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
          <p:cNvSpPr>
            <a:spLocks noChangeArrowheads="1"/>
          </p:cNvSpPr>
          <p:nvPr/>
        </p:nvSpPr>
        <p:spPr bwMode="auto">
          <a:xfrm>
            <a:off x="96645" y="347922"/>
            <a:ext cx="6572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b="1" dirty="0">
                <a:solidFill>
                  <a:schemeClr val="tx2"/>
                </a:solidFill>
                <a:latin typeface="仿宋_GB2312" pitchFamily="49" charset="-122"/>
                <a:ea typeface="仿宋_GB2312" pitchFamily="49" charset="-122"/>
              </a:rPr>
              <a:t> </a:t>
            </a:r>
            <a:r>
              <a:rPr kumimoji="1" lang="en-US" altLang="zh-CN" b="1" dirty="0">
                <a:solidFill>
                  <a:schemeClr val="tx2"/>
                </a:solidFill>
                <a:latin typeface="仿宋_GB2312" pitchFamily="49" charset="-122"/>
                <a:ea typeface="仿宋_GB2312" pitchFamily="49" charset="-122"/>
              </a:rPr>
              <a:t>4.</a:t>
            </a:r>
            <a:r>
              <a:rPr kumimoji="1" lang="zh-CN" altLang="en-US" b="1" dirty="0">
                <a:solidFill>
                  <a:schemeClr val="tx2"/>
                </a:solidFill>
                <a:latin typeface="仿宋_GB2312" pitchFamily="49" charset="-122"/>
                <a:ea typeface="仿宋_GB2312" pitchFamily="49" charset="-122"/>
              </a:rPr>
              <a:t>三相异步电机常用驱动控制方法</a:t>
            </a:r>
            <a:endParaRPr kumimoji="1" lang="zh-CN" altLang="en-US" sz="1800" dirty="0">
              <a:solidFill>
                <a:schemeClr val="tx2"/>
              </a:solidFill>
            </a:endParaRPr>
          </a:p>
        </p:txBody>
      </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ext Box 19"/>
          <p:cNvSpPr txBox="1">
            <a:spLocks noChangeArrowheads="1"/>
          </p:cNvSpPr>
          <p:nvPr/>
        </p:nvSpPr>
        <p:spPr bwMode="auto">
          <a:xfrm>
            <a:off x="214313" y="6338888"/>
            <a:ext cx="23098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zh-CN" altLang="en-US" sz="2800" u="sng">
                <a:solidFill>
                  <a:schemeClr val="tx2"/>
                </a:solidFill>
                <a:latin typeface="Times New Roman" pitchFamily="18" charset="0"/>
                <a:ea typeface="方正姚体" pitchFamily="2" charset="-122"/>
              </a:rPr>
              <a:t>电机反转：</a:t>
            </a:r>
          </a:p>
        </p:txBody>
      </p:sp>
      <p:sp>
        <p:nvSpPr>
          <p:cNvPr id="78852" name="Text Box 20"/>
          <p:cNvSpPr txBox="1">
            <a:spLocks noChangeArrowheads="1"/>
          </p:cNvSpPr>
          <p:nvPr/>
        </p:nvSpPr>
        <p:spPr bwMode="auto">
          <a:xfrm>
            <a:off x="90488" y="5664200"/>
            <a:ext cx="17129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zh-CN" altLang="en-US" sz="2400" b="1">
                <a:solidFill>
                  <a:schemeClr val="tx2"/>
                </a:solidFill>
                <a:latin typeface="Times New Roman" pitchFamily="18" charset="0"/>
                <a:ea typeface="方正姚体" pitchFamily="2" charset="-122"/>
              </a:rPr>
              <a:t>按下</a:t>
            </a:r>
            <a:r>
              <a:rPr kumimoji="1" lang="en-US" altLang="zh-CN" sz="2400" b="1">
                <a:solidFill>
                  <a:schemeClr val="tx2"/>
                </a:solidFill>
                <a:latin typeface="Times New Roman" pitchFamily="18" charset="0"/>
                <a:ea typeface="方正姚体" pitchFamily="2" charset="-122"/>
              </a:rPr>
              <a:t>SB</a:t>
            </a:r>
            <a:r>
              <a:rPr kumimoji="1" lang="en-US" altLang="zh-CN" sz="2400" b="1" baseline="-25000">
                <a:solidFill>
                  <a:schemeClr val="tx2"/>
                </a:solidFill>
                <a:latin typeface="Times New Roman" pitchFamily="18" charset="0"/>
                <a:ea typeface="方正姚体" pitchFamily="2" charset="-122"/>
              </a:rPr>
              <a:t>3</a:t>
            </a:r>
          </a:p>
        </p:txBody>
      </p:sp>
      <p:sp>
        <p:nvSpPr>
          <p:cNvPr id="78853" name="Text Box 21"/>
          <p:cNvSpPr txBox="1">
            <a:spLocks noChangeArrowheads="1"/>
          </p:cNvSpPr>
          <p:nvPr/>
        </p:nvSpPr>
        <p:spPr bwMode="auto">
          <a:xfrm>
            <a:off x="1881188" y="5676900"/>
            <a:ext cx="21002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a:solidFill>
                  <a:schemeClr val="tx2"/>
                </a:solidFill>
                <a:latin typeface="Times New Roman" pitchFamily="18" charset="0"/>
                <a:ea typeface="方正姚体" pitchFamily="2" charset="-122"/>
              </a:rPr>
              <a:t>KM</a:t>
            </a:r>
            <a:r>
              <a:rPr kumimoji="1" lang="en-US" altLang="zh-CN" sz="2400" b="1" baseline="-25000">
                <a:solidFill>
                  <a:schemeClr val="tx2"/>
                </a:solidFill>
                <a:latin typeface="Times New Roman" pitchFamily="18" charset="0"/>
                <a:ea typeface="方正姚体" pitchFamily="2" charset="-122"/>
              </a:rPr>
              <a:t>2</a:t>
            </a:r>
            <a:r>
              <a:rPr kumimoji="1" lang="zh-CN" altLang="en-US" sz="2400" b="1">
                <a:solidFill>
                  <a:schemeClr val="tx2"/>
                </a:solidFill>
                <a:latin typeface="Times New Roman" pitchFamily="18" charset="0"/>
                <a:ea typeface="方正姚体" pitchFamily="2" charset="-122"/>
              </a:rPr>
              <a:t>线圈通电</a:t>
            </a:r>
          </a:p>
        </p:txBody>
      </p:sp>
      <p:sp>
        <p:nvSpPr>
          <p:cNvPr id="78854" name="AutoShape 22"/>
          <p:cNvSpPr>
            <a:spLocks noChangeArrowheads="1"/>
          </p:cNvSpPr>
          <p:nvPr/>
        </p:nvSpPr>
        <p:spPr bwMode="auto">
          <a:xfrm>
            <a:off x="4114800" y="5448300"/>
            <a:ext cx="395288" cy="152400"/>
          </a:xfrm>
          <a:prstGeom prst="rightArrow">
            <a:avLst>
              <a:gd name="adj1" fmla="val 50000"/>
              <a:gd name="adj2" fmla="val 64844"/>
            </a:avLst>
          </a:prstGeom>
          <a:solidFill>
            <a:schemeClr val="accent1"/>
          </a:solidFill>
          <a:ln w="28575">
            <a:solidFill>
              <a:srgbClr val="99CCFF"/>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78855" name="AutoShape 23"/>
          <p:cNvSpPr>
            <a:spLocks noChangeArrowheads="1"/>
          </p:cNvSpPr>
          <p:nvPr/>
        </p:nvSpPr>
        <p:spPr bwMode="auto">
          <a:xfrm>
            <a:off x="4129088" y="5854700"/>
            <a:ext cx="395287" cy="152400"/>
          </a:xfrm>
          <a:prstGeom prst="rightArrow">
            <a:avLst>
              <a:gd name="adj1" fmla="val 50000"/>
              <a:gd name="adj2" fmla="val 64844"/>
            </a:avLst>
          </a:prstGeom>
          <a:solidFill>
            <a:schemeClr val="accent1"/>
          </a:solidFill>
          <a:ln w="28575">
            <a:solidFill>
              <a:srgbClr val="99CCFF"/>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78856" name="AutoShape 24"/>
          <p:cNvSpPr>
            <a:spLocks noChangeArrowheads="1"/>
          </p:cNvSpPr>
          <p:nvPr/>
        </p:nvSpPr>
        <p:spPr bwMode="auto">
          <a:xfrm>
            <a:off x="4129088" y="6286500"/>
            <a:ext cx="395287" cy="152400"/>
          </a:xfrm>
          <a:prstGeom prst="rightArrow">
            <a:avLst>
              <a:gd name="adj1" fmla="val 50000"/>
              <a:gd name="adj2" fmla="val 64844"/>
            </a:avLst>
          </a:prstGeom>
          <a:solidFill>
            <a:schemeClr val="accent1"/>
          </a:solidFill>
          <a:ln w="28575">
            <a:solidFill>
              <a:srgbClr val="99CCFF"/>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78857" name="AutoShape 25"/>
          <p:cNvSpPr>
            <a:spLocks/>
          </p:cNvSpPr>
          <p:nvPr/>
        </p:nvSpPr>
        <p:spPr bwMode="auto">
          <a:xfrm>
            <a:off x="3908425" y="5448300"/>
            <a:ext cx="144463" cy="990600"/>
          </a:xfrm>
          <a:prstGeom prst="leftBrace">
            <a:avLst>
              <a:gd name="adj1" fmla="val 57143"/>
              <a:gd name="adj2" fmla="val 50000"/>
            </a:avLst>
          </a:prstGeom>
          <a:solidFill>
            <a:schemeClr val="accent1"/>
          </a:solidFill>
          <a:ln w="38100">
            <a:solidFill>
              <a:schemeClr val="accent2"/>
            </a:solidFill>
            <a:round/>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78858" name="AutoShape 26"/>
          <p:cNvSpPr>
            <a:spLocks noChangeArrowheads="1"/>
          </p:cNvSpPr>
          <p:nvPr/>
        </p:nvSpPr>
        <p:spPr bwMode="auto">
          <a:xfrm>
            <a:off x="1403350" y="5821363"/>
            <a:ext cx="395288" cy="152400"/>
          </a:xfrm>
          <a:prstGeom prst="rightArrow">
            <a:avLst>
              <a:gd name="adj1" fmla="val 50000"/>
              <a:gd name="adj2" fmla="val 64844"/>
            </a:avLst>
          </a:prstGeom>
          <a:solidFill>
            <a:schemeClr val="accent1"/>
          </a:solidFill>
          <a:ln w="28575">
            <a:solidFill>
              <a:srgbClr val="99CCFF"/>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sp>
        <p:nvSpPr>
          <p:cNvPr id="78859" name="Text Box 27"/>
          <p:cNvSpPr txBox="1">
            <a:spLocks noChangeArrowheads="1"/>
          </p:cNvSpPr>
          <p:nvPr/>
        </p:nvSpPr>
        <p:spPr bwMode="auto">
          <a:xfrm>
            <a:off x="4564063" y="5295900"/>
            <a:ext cx="26130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a:solidFill>
                  <a:schemeClr val="tx2"/>
                </a:solidFill>
                <a:latin typeface="Times New Roman" pitchFamily="18" charset="0"/>
                <a:ea typeface="方正姚体" pitchFamily="2" charset="-122"/>
              </a:rPr>
              <a:t>KM</a:t>
            </a:r>
            <a:r>
              <a:rPr kumimoji="1" lang="en-US" altLang="zh-CN" sz="2400" b="1" baseline="-25000">
                <a:solidFill>
                  <a:schemeClr val="tx2"/>
                </a:solidFill>
                <a:latin typeface="Times New Roman" pitchFamily="18" charset="0"/>
                <a:ea typeface="方正姚体" pitchFamily="2" charset="-122"/>
              </a:rPr>
              <a:t>2</a:t>
            </a:r>
            <a:r>
              <a:rPr kumimoji="1" lang="zh-CN" altLang="en-US" sz="2400" b="1">
                <a:solidFill>
                  <a:schemeClr val="tx2"/>
                </a:solidFill>
                <a:latin typeface="Times New Roman" pitchFamily="18" charset="0"/>
                <a:ea typeface="方正姚体" pitchFamily="2" charset="-122"/>
              </a:rPr>
              <a:t>主触点闭合</a:t>
            </a:r>
          </a:p>
        </p:txBody>
      </p:sp>
      <p:sp>
        <p:nvSpPr>
          <p:cNvPr id="78860" name="Text Box 28"/>
          <p:cNvSpPr txBox="1">
            <a:spLocks noChangeArrowheads="1"/>
          </p:cNvSpPr>
          <p:nvPr/>
        </p:nvSpPr>
        <p:spPr bwMode="auto">
          <a:xfrm>
            <a:off x="4586288" y="5727700"/>
            <a:ext cx="39751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a:solidFill>
                  <a:schemeClr val="tx2"/>
                </a:solidFill>
                <a:latin typeface="Times New Roman" pitchFamily="18" charset="0"/>
                <a:ea typeface="方正姚体" pitchFamily="2" charset="-122"/>
              </a:rPr>
              <a:t>KM</a:t>
            </a:r>
            <a:r>
              <a:rPr kumimoji="1" lang="en-US" altLang="zh-CN" sz="2400" b="1" baseline="-25000">
                <a:solidFill>
                  <a:schemeClr val="tx2"/>
                </a:solidFill>
                <a:latin typeface="Times New Roman" pitchFamily="18" charset="0"/>
                <a:ea typeface="方正姚体" pitchFamily="2" charset="-122"/>
              </a:rPr>
              <a:t>2</a:t>
            </a:r>
            <a:r>
              <a:rPr kumimoji="1" lang="zh-CN" altLang="en-US" sz="2400" b="1">
                <a:solidFill>
                  <a:schemeClr val="tx2"/>
                </a:solidFill>
                <a:latin typeface="Times New Roman" pitchFamily="18" charset="0"/>
                <a:ea typeface="方正姚体" pitchFamily="2" charset="-122"/>
              </a:rPr>
              <a:t>常开触点闭合，并自锁</a:t>
            </a:r>
          </a:p>
        </p:txBody>
      </p:sp>
      <p:sp>
        <p:nvSpPr>
          <p:cNvPr id="78861" name="Text Box 29"/>
          <p:cNvSpPr txBox="1">
            <a:spLocks noChangeArrowheads="1"/>
          </p:cNvSpPr>
          <p:nvPr/>
        </p:nvSpPr>
        <p:spPr bwMode="auto">
          <a:xfrm>
            <a:off x="4572000" y="6181725"/>
            <a:ext cx="4286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400" b="1">
                <a:solidFill>
                  <a:schemeClr val="tx2"/>
                </a:solidFill>
                <a:latin typeface="Times New Roman" pitchFamily="18" charset="0"/>
                <a:ea typeface="方正姚体" pitchFamily="2" charset="-122"/>
              </a:rPr>
              <a:t>KM</a:t>
            </a:r>
            <a:r>
              <a:rPr kumimoji="1" lang="en-US" altLang="zh-CN" sz="2400" b="1" baseline="-25000">
                <a:solidFill>
                  <a:schemeClr val="tx2"/>
                </a:solidFill>
                <a:latin typeface="Times New Roman" pitchFamily="18" charset="0"/>
                <a:ea typeface="方正姚体" pitchFamily="2" charset="-122"/>
              </a:rPr>
              <a:t>2</a:t>
            </a:r>
            <a:r>
              <a:rPr kumimoji="1" lang="zh-CN" altLang="en-US" sz="2400" b="1">
                <a:solidFill>
                  <a:schemeClr val="tx2"/>
                </a:solidFill>
                <a:latin typeface="Times New Roman" pitchFamily="18" charset="0"/>
                <a:ea typeface="方正姚体" pitchFamily="2" charset="-122"/>
              </a:rPr>
              <a:t>常闭触点断开，不能正转</a:t>
            </a:r>
          </a:p>
        </p:txBody>
      </p:sp>
      <p:sp>
        <p:nvSpPr>
          <p:cNvPr id="78862" name="Text Box 30"/>
          <p:cNvSpPr txBox="1">
            <a:spLocks noChangeArrowheads="1"/>
          </p:cNvSpPr>
          <p:nvPr/>
        </p:nvSpPr>
        <p:spPr bwMode="auto">
          <a:xfrm>
            <a:off x="7346950" y="5270500"/>
            <a:ext cx="16446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zh-CN" altLang="en-US" sz="2400" b="1">
                <a:solidFill>
                  <a:schemeClr val="tx2"/>
                </a:solidFill>
                <a:latin typeface="Times New Roman" pitchFamily="18" charset="0"/>
                <a:ea typeface="方正姚体" pitchFamily="2" charset="-122"/>
              </a:rPr>
              <a:t>电机反转</a:t>
            </a:r>
          </a:p>
        </p:txBody>
      </p:sp>
      <p:sp>
        <p:nvSpPr>
          <p:cNvPr id="78863" name="AutoShape 31"/>
          <p:cNvSpPr>
            <a:spLocks noChangeArrowheads="1"/>
          </p:cNvSpPr>
          <p:nvPr/>
        </p:nvSpPr>
        <p:spPr bwMode="auto">
          <a:xfrm>
            <a:off x="7019925" y="5534025"/>
            <a:ext cx="395288" cy="152400"/>
          </a:xfrm>
          <a:prstGeom prst="rightArrow">
            <a:avLst>
              <a:gd name="adj1" fmla="val 50000"/>
              <a:gd name="adj2" fmla="val 64844"/>
            </a:avLst>
          </a:prstGeom>
          <a:solidFill>
            <a:schemeClr val="accent1"/>
          </a:solidFill>
          <a:ln w="28575">
            <a:solidFill>
              <a:srgbClr val="99CCFF"/>
            </a:solidFill>
            <a:miter lim="800000"/>
            <a:headEnd/>
            <a:tailEnd/>
          </a:ln>
        </p:spPr>
        <p:txBody>
          <a:bodyPr wrap="none"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solidFill>
                <a:schemeClr val="tx2"/>
              </a:solidFill>
            </a:endParaRPr>
          </a:p>
        </p:txBody>
      </p:sp>
      <p:pic>
        <p:nvPicPr>
          <p:cNvPr id="78864" name="Picture 7" descr="绘图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7622" y="1195364"/>
            <a:ext cx="5509466" cy="3948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Rectangle 2"/>
          <p:cNvSpPr>
            <a:spLocks noChangeArrowheads="1"/>
          </p:cNvSpPr>
          <p:nvPr/>
        </p:nvSpPr>
        <p:spPr bwMode="auto">
          <a:xfrm>
            <a:off x="96645" y="347922"/>
            <a:ext cx="6572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b="1" dirty="0">
                <a:solidFill>
                  <a:schemeClr val="tx2"/>
                </a:solidFill>
                <a:latin typeface="仿宋_GB2312" pitchFamily="49" charset="-122"/>
                <a:ea typeface="仿宋_GB2312" pitchFamily="49" charset="-122"/>
              </a:rPr>
              <a:t> </a:t>
            </a:r>
            <a:r>
              <a:rPr kumimoji="1" lang="en-US" altLang="zh-CN" b="1" dirty="0">
                <a:solidFill>
                  <a:schemeClr val="tx2"/>
                </a:solidFill>
                <a:latin typeface="仿宋_GB2312" pitchFamily="49" charset="-122"/>
                <a:ea typeface="仿宋_GB2312" pitchFamily="49" charset="-122"/>
              </a:rPr>
              <a:t>4.</a:t>
            </a:r>
            <a:r>
              <a:rPr kumimoji="1" lang="zh-CN" altLang="en-US" b="1" dirty="0">
                <a:solidFill>
                  <a:schemeClr val="tx2"/>
                </a:solidFill>
                <a:latin typeface="仿宋_GB2312" pitchFamily="49" charset="-122"/>
                <a:ea typeface="仿宋_GB2312" pitchFamily="49" charset="-122"/>
              </a:rPr>
              <a:t>三相异步电机常用驱动控制方法</a:t>
            </a:r>
            <a:endParaRPr kumimoji="1" lang="zh-CN" altLang="en-US" sz="1800" dirty="0">
              <a:solidFill>
                <a:schemeClr val="tx2"/>
              </a:solidFill>
            </a:endParaRP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Text Box 2"/>
          <p:cNvSpPr txBox="1">
            <a:spLocks noChangeArrowheads="1"/>
          </p:cNvSpPr>
          <p:nvPr/>
        </p:nvSpPr>
        <p:spPr bwMode="auto">
          <a:xfrm>
            <a:off x="684213" y="1412875"/>
            <a:ext cx="7704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lang="zh-CN" altLang="zh-CN" sz="1800"/>
          </a:p>
        </p:txBody>
      </p:sp>
      <p:sp>
        <p:nvSpPr>
          <p:cNvPr id="79876" name="Rectangle 3"/>
          <p:cNvSpPr>
            <a:spLocks noChangeArrowheads="1"/>
          </p:cNvSpPr>
          <p:nvPr/>
        </p:nvSpPr>
        <p:spPr bwMode="auto">
          <a:xfrm>
            <a:off x="467544" y="1137842"/>
            <a:ext cx="72739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en-US" altLang="zh-CN" sz="2800" b="1" dirty="0" smtClean="0">
                <a:solidFill>
                  <a:schemeClr val="bg1"/>
                </a:solidFill>
                <a:latin typeface="仿宋_GB2312" pitchFamily="49" charset="-122"/>
                <a:ea typeface="仿宋_GB2312" pitchFamily="49" charset="-122"/>
              </a:rPr>
              <a:t>(4)</a:t>
            </a:r>
            <a:r>
              <a:rPr lang="zh-CN" altLang="en-US" sz="2800" b="1" dirty="0" smtClean="0">
                <a:solidFill>
                  <a:schemeClr val="bg1"/>
                </a:solidFill>
                <a:latin typeface="仿宋_GB2312" pitchFamily="49" charset="-122"/>
                <a:ea typeface="仿宋_GB2312" pitchFamily="49" charset="-122"/>
              </a:rPr>
              <a:t>三相</a:t>
            </a:r>
            <a:r>
              <a:rPr lang="zh-CN" altLang="en-US" sz="2800" b="1" dirty="0">
                <a:solidFill>
                  <a:schemeClr val="bg1"/>
                </a:solidFill>
                <a:latin typeface="仿宋_GB2312" pitchFamily="49" charset="-122"/>
                <a:ea typeface="仿宋_GB2312" pitchFamily="49" charset="-122"/>
              </a:rPr>
              <a:t>异步电动机能耗制动的控制电路 </a:t>
            </a:r>
          </a:p>
        </p:txBody>
      </p:sp>
      <p:sp>
        <p:nvSpPr>
          <p:cNvPr id="79877" name="Rectangle 4"/>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pic>
        <p:nvPicPr>
          <p:cNvPr id="79878" name="Picture 6" descr="绘图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938059"/>
            <a:ext cx="5832395" cy="4210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2"/>
          <p:cNvSpPr>
            <a:spLocks noChangeArrowheads="1"/>
          </p:cNvSpPr>
          <p:nvPr/>
        </p:nvSpPr>
        <p:spPr bwMode="auto">
          <a:xfrm>
            <a:off x="96645" y="347922"/>
            <a:ext cx="6572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b="1" dirty="0">
                <a:solidFill>
                  <a:schemeClr val="tx2"/>
                </a:solidFill>
                <a:latin typeface="仿宋_GB2312" pitchFamily="49" charset="-122"/>
                <a:ea typeface="仿宋_GB2312" pitchFamily="49" charset="-122"/>
              </a:rPr>
              <a:t> </a:t>
            </a:r>
            <a:r>
              <a:rPr kumimoji="1" lang="en-US" altLang="zh-CN" b="1" dirty="0">
                <a:solidFill>
                  <a:schemeClr val="tx2"/>
                </a:solidFill>
                <a:latin typeface="仿宋_GB2312" pitchFamily="49" charset="-122"/>
                <a:ea typeface="仿宋_GB2312" pitchFamily="49" charset="-122"/>
              </a:rPr>
              <a:t>4.</a:t>
            </a:r>
            <a:r>
              <a:rPr kumimoji="1" lang="zh-CN" altLang="en-US" b="1" dirty="0">
                <a:solidFill>
                  <a:schemeClr val="tx2"/>
                </a:solidFill>
                <a:latin typeface="仿宋_GB2312" pitchFamily="49" charset="-122"/>
                <a:ea typeface="仿宋_GB2312" pitchFamily="49" charset="-122"/>
              </a:rPr>
              <a:t>三相异步电机常用驱动控制方法</a:t>
            </a:r>
            <a:endParaRPr kumimoji="1" lang="zh-CN" altLang="en-US" sz="1800" dirty="0">
              <a:solidFill>
                <a:schemeClr val="tx2"/>
              </a:solidFill>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900" name="Text Box 3"/>
          <p:cNvSpPr txBox="1">
            <a:spLocks noChangeArrowheads="1"/>
          </p:cNvSpPr>
          <p:nvPr/>
        </p:nvSpPr>
        <p:spPr bwMode="auto">
          <a:xfrm>
            <a:off x="684213" y="1412875"/>
            <a:ext cx="7704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lang="zh-CN" altLang="zh-CN" sz="1800">
              <a:solidFill>
                <a:schemeClr val="tx2"/>
              </a:solidFill>
            </a:endParaRPr>
          </a:p>
        </p:txBody>
      </p:sp>
      <p:sp>
        <p:nvSpPr>
          <p:cNvPr id="80901" name="Rectangle 4"/>
          <p:cNvSpPr>
            <a:spLocks noChangeArrowheads="1"/>
          </p:cNvSpPr>
          <p:nvPr/>
        </p:nvSpPr>
        <p:spPr bwMode="auto">
          <a:xfrm>
            <a:off x="250825" y="1196975"/>
            <a:ext cx="7273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en-US" altLang="zh-CN" sz="2800" b="1" dirty="0" smtClean="0">
                <a:solidFill>
                  <a:schemeClr val="tx2"/>
                </a:solidFill>
                <a:latin typeface="仿宋_GB2312" pitchFamily="49" charset="-122"/>
                <a:ea typeface="仿宋_GB2312" pitchFamily="49" charset="-122"/>
              </a:rPr>
              <a:t>(1)</a:t>
            </a:r>
            <a:r>
              <a:rPr lang="zh-CN" altLang="en-US" sz="2800" b="1" dirty="0" smtClean="0">
                <a:solidFill>
                  <a:schemeClr val="tx2"/>
                </a:solidFill>
                <a:latin typeface="仿宋_GB2312" pitchFamily="49" charset="-122"/>
                <a:ea typeface="仿宋_GB2312" pitchFamily="49" charset="-122"/>
              </a:rPr>
              <a:t>行程</a:t>
            </a:r>
            <a:r>
              <a:rPr lang="zh-CN" altLang="en-US" sz="2800" b="1" dirty="0">
                <a:solidFill>
                  <a:schemeClr val="tx2"/>
                </a:solidFill>
                <a:latin typeface="仿宋_GB2312" pitchFamily="49" charset="-122"/>
                <a:ea typeface="仿宋_GB2312" pitchFamily="49" charset="-122"/>
              </a:rPr>
              <a:t>控制 </a:t>
            </a:r>
          </a:p>
        </p:txBody>
      </p:sp>
      <p:sp>
        <p:nvSpPr>
          <p:cNvPr id="80902" name="Rectangle 5"/>
          <p:cNvSpPr>
            <a:spLocks noChangeArrowheads="1"/>
          </p:cNvSpPr>
          <p:nvPr/>
        </p:nvSpPr>
        <p:spPr bwMode="auto">
          <a:xfrm>
            <a:off x="250825" y="1916113"/>
            <a:ext cx="6264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457200" indent="-457200" eaLnBrk="1" hangingPunct="1">
              <a:spcBef>
                <a:spcPct val="50000"/>
              </a:spcBef>
              <a:buFont typeface="Wingdings" panose="05000000000000000000" pitchFamily="2" charset="2"/>
              <a:buChar char="Ø"/>
            </a:pPr>
            <a:r>
              <a:rPr kumimoji="1" lang="zh-CN" altLang="en-US" sz="2800" b="1" dirty="0" smtClean="0">
                <a:solidFill>
                  <a:srgbClr val="00B0F0"/>
                </a:solidFill>
                <a:latin typeface="仿宋_GB2312" pitchFamily="49" charset="-122"/>
                <a:ea typeface="仿宋_GB2312" pitchFamily="49" charset="-122"/>
              </a:rPr>
              <a:t>单程</a:t>
            </a:r>
            <a:r>
              <a:rPr kumimoji="1" lang="zh-CN" altLang="en-US" sz="2800" b="1" dirty="0">
                <a:solidFill>
                  <a:srgbClr val="00B0F0"/>
                </a:solidFill>
                <a:latin typeface="仿宋_GB2312" pitchFamily="49" charset="-122"/>
                <a:ea typeface="仿宋_GB2312" pitchFamily="49" charset="-122"/>
              </a:rPr>
              <a:t>前进或者单程后退 </a:t>
            </a:r>
          </a:p>
        </p:txBody>
      </p:sp>
      <p:pic>
        <p:nvPicPr>
          <p:cNvPr id="80903" name="Picture 7" descr="行程控制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740600"/>
            <a:ext cx="4776141" cy="202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0904" name="组合 9"/>
          <p:cNvGrpSpPr>
            <a:grpSpLocks/>
          </p:cNvGrpSpPr>
          <p:nvPr/>
        </p:nvGrpSpPr>
        <p:grpSpPr bwMode="auto">
          <a:xfrm>
            <a:off x="300038" y="5000625"/>
            <a:ext cx="8415337" cy="1428750"/>
            <a:chOff x="300038" y="5000625"/>
            <a:chExt cx="8415337" cy="1428750"/>
          </a:xfrm>
        </p:grpSpPr>
        <p:pic>
          <p:nvPicPr>
            <p:cNvPr id="80905" name="图片 8" descr="P54-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0038" y="5000625"/>
              <a:ext cx="8415337"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6" name="TextBox 8"/>
            <p:cNvSpPr txBox="1">
              <a:spLocks noChangeArrowheads="1"/>
            </p:cNvSpPr>
            <p:nvPr/>
          </p:nvSpPr>
          <p:spPr bwMode="auto">
            <a:xfrm>
              <a:off x="1027808" y="6000768"/>
              <a:ext cx="357190" cy="33855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buFontTx/>
                <a:buNone/>
              </a:pPr>
              <a:r>
                <a:rPr lang="en-US" altLang="zh-CN" sz="1600"/>
                <a:t>SB</a:t>
              </a:r>
              <a:r>
                <a:rPr lang="en-US" altLang="zh-CN" sz="1600" baseline="-25000"/>
                <a:t>3</a:t>
              </a:r>
              <a:endParaRPr lang="zh-CN" altLang="en-US" sz="1600" baseline="-25000"/>
            </a:p>
          </p:txBody>
        </p:sp>
      </p:grpSp>
      <p:sp>
        <p:nvSpPr>
          <p:cNvPr id="11" name="Rectangle 2"/>
          <p:cNvSpPr>
            <a:spLocks noChangeArrowheads="1"/>
          </p:cNvSpPr>
          <p:nvPr/>
        </p:nvSpPr>
        <p:spPr bwMode="auto">
          <a:xfrm>
            <a:off x="96645" y="347922"/>
            <a:ext cx="6572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b="1" dirty="0">
                <a:solidFill>
                  <a:schemeClr val="tx2"/>
                </a:solidFill>
                <a:latin typeface="仿宋_GB2312" pitchFamily="49" charset="-122"/>
                <a:ea typeface="仿宋_GB2312" pitchFamily="49" charset="-122"/>
              </a:rPr>
              <a:t> </a:t>
            </a:r>
            <a:r>
              <a:rPr kumimoji="1" lang="en-US" altLang="zh-CN" b="1" dirty="0">
                <a:solidFill>
                  <a:schemeClr val="tx2"/>
                </a:solidFill>
                <a:latin typeface="仿宋_GB2312" pitchFamily="49" charset="-122"/>
                <a:ea typeface="仿宋_GB2312" pitchFamily="49" charset="-122"/>
              </a:rPr>
              <a:t>4.</a:t>
            </a:r>
            <a:r>
              <a:rPr kumimoji="1" lang="zh-CN" altLang="en-US" b="1" dirty="0">
                <a:solidFill>
                  <a:schemeClr val="tx2"/>
                </a:solidFill>
                <a:latin typeface="仿宋_GB2312" pitchFamily="49" charset="-122"/>
                <a:ea typeface="仿宋_GB2312" pitchFamily="49" charset="-122"/>
              </a:rPr>
              <a:t>三相异步电机常用驱动控制方法</a:t>
            </a:r>
            <a:endParaRPr kumimoji="1" lang="zh-CN" altLang="en-US" sz="1800" dirty="0">
              <a:solidFill>
                <a:schemeClr val="tx2"/>
              </a:solidFill>
            </a:endParaRPr>
          </a:p>
        </p:txBody>
      </p:sp>
      <p:pic>
        <p:nvPicPr>
          <p:cNvPr id="10" name="Picture 7" descr="绘图3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4142" y="2638452"/>
            <a:ext cx="3151233" cy="2258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Text Box 3"/>
          <p:cNvSpPr txBox="1">
            <a:spLocks noChangeArrowheads="1"/>
          </p:cNvSpPr>
          <p:nvPr/>
        </p:nvSpPr>
        <p:spPr bwMode="auto">
          <a:xfrm>
            <a:off x="684213" y="1412875"/>
            <a:ext cx="7704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endParaRPr lang="zh-CN" altLang="zh-CN" sz="1800"/>
          </a:p>
        </p:txBody>
      </p:sp>
      <p:sp>
        <p:nvSpPr>
          <p:cNvPr id="81924" name="Rectangle 5"/>
          <p:cNvSpPr>
            <a:spLocks noChangeArrowheads="1"/>
          </p:cNvSpPr>
          <p:nvPr/>
        </p:nvSpPr>
        <p:spPr bwMode="auto">
          <a:xfrm>
            <a:off x="467544" y="1255713"/>
            <a:ext cx="6264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457200" indent="-457200" eaLnBrk="1" hangingPunct="1">
              <a:spcBef>
                <a:spcPct val="50000"/>
              </a:spcBef>
              <a:buFont typeface="Wingdings" panose="05000000000000000000" pitchFamily="2" charset="2"/>
              <a:buChar char="Ø"/>
            </a:pPr>
            <a:r>
              <a:rPr kumimoji="1" lang="zh-CN" altLang="en-US" sz="2800" b="1" dirty="0" smtClean="0">
                <a:solidFill>
                  <a:srgbClr val="00B0F0"/>
                </a:solidFill>
                <a:latin typeface="仿宋_GB2312" pitchFamily="49" charset="-122"/>
                <a:ea typeface="仿宋_GB2312" pitchFamily="49" charset="-122"/>
              </a:rPr>
              <a:t>前进</a:t>
            </a:r>
            <a:r>
              <a:rPr kumimoji="1" lang="zh-CN" altLang="en-US" sz="2800" b="1" dirty="0">
                <a:solidFill>
                  <a:srgbClr val="00B0F0"/>
                </a:solidFill>
                <a:latin typeface="仿宋_GB2312" pitchFamily="49" charset="-122"/>
                <a:ea typeface="仿宋_GB2312" pitchFamily="49" charset="-122"/>
              </a:rPr>
              <a:t>一次后自动后退 </a:t>
            </a:r>
          </a:p>
        </p:txBody>
      </p:sp>
      <p:pic>
        <p:nvPicPr>
          <p:cNvPr id="81925" name="Picture 7" descr="行程控制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998303"/>
            <a:ext cx="6767513"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26" name="图片 6" descr="P55-1.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520" y="4941168"/>
            <a:ext cx="8778875" cy="143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8" name="Rectangle 3"/>
          <p:cNvSpPr>
            <a:spLocks noChangeArrowheads="1"/>
          </p:cNvSpPr>
          <p:nvPr/>
        </p:nvSpPr>
        <p:spPr bwMode="auto">
          <a:xfrm>
            <a:off x="323528" y="1198281"/>
            <a:ext cx="6264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457200" indent="-457200" eaLnBrk="1" hangingPunct="1">
              <a:spcBef>
                <a:spcPct val="50000"/>
              </a:spcBef>
              <a:buFont typeface="Wingdings" panose="05000000000000000000" pitchFamily="2" charset="2"/>
              <a:buChar char="Ø"/>
            </a:pPr>
            <a:r>
              <a:rPr kumimoji="1" lang="zh-CN" altLang="en-US" sz="2800" b="1" dirty="0" smtClean="0">
                <a:solidFill>
                  <a:srgbClr val="00B0F0"/>
                </a:solidFill>
                <a:latin typeface="仿宋_GB2312" pitchFamily="49" charset="-122"/>
                <a:ea typeface="仿宋_GB2312" pitchFamily="49" charset="-122"/>
              </a:rPr>
              <a:t>自动</a:t>
            </a:r>
            <a:r>
              <a:rPr kumimoji="1" lang="zh-CN" altLang="en-US" sz="2800" b="1" dirty="0">
                <a:solidFill>
                  <a:srgbClr val="00B0F0"/>
                </a:solidFill>
                <a:latin typeface="仿宋_GB2312" pitchFamily="49" charset="-122"/>
                <a:ea typeface="仿宋_GB2312" pitchFamily="49" charset="-122"/>
              </a:rPr>
              <a:t>反复运动 </a:t>
            </a:r>
          </a:p>
        </p:txBody>
      </p:sp>
      <p:pic>
        <p:nvPicPr>
          <p:cNvPr id="82949" name="Picture 5" descr="行程控制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1722156"/>
            <a:ext cx="6768752" cy="3180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图片 6" descr="P55-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12923" y="4902672"/>
            <a:ext cx="8613775" cy="164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2" name="Rectangle 4"/>
          <p:cNvSpPr>
            <a:spLocks noChangeArrowheads="1"/>
          </p:cNvSpPr>
          <p:nvPr/>
        </p:nvSpPr>
        <p:spPr bwMode="auto">
          <a:xfrm>
            <a:off x="211044" y="1054174"/>
            <a:ext cx="7273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en-US" altLang="zh-CN" sz="2800" b="1" dirty="0" smtClean="0">
                <a:solidFill>
                  <a:schemeClr val="tx2"/>
                </a:solidFill>
                <a:latin typeface="仿宋_GB2312" pitchFamily="49" charset="-122"/>
                <a:ea typeface="仿宋_GB2312" pitchFamily="49" charset="-122"/>
              </a:rPr>
              <a:t>(2)</a:t>
            </a:r>
            <a:r>
              <a:rPr lang="zh-CN" altLang="en-US" sz="2800" b="1" dirty="0" smtClean="0">
                <a:solidFill>
                  <a:schemeClr val="tx2"/>
                </a:solidFill>
                <a:latin typeface="仿宋_GB2312" pitchFamily="49" charset="-122"/>
                <a:ea typeface="仿宋_GB2312" pitchFamily="49" charset="-122"/>
              </a:rPr>
              <a:t>先后</a:t>
            </a:r>
            <a:r>
              <a:rPr lang="zh-CN" altLang="en-US" sz="2800" b="1" dirty="0">
                <a:solidFill>
                  <a:schemeClr val="tx2"/>
                </a:solidFill>
                <a:latin typeface="仿宋_GB2312" pitchFamily="49" charset="-122"/>
                <a:ea typeface="仿宋_GB2312" pitchFamily="49" charset="-122"/>
              </a:rPr>
              <a:t>顺序控制</a:t>
            </a:r>
          </a:p>
        </p:txBody>
      </p:sp>
      <p:sp>
        <p:nvSpPr>
          <p:cNvPr id="83973" name="Rectangle 5"/>
          <p:cNvSpPr>
            <a:spLocks noChangeArrowheads="1"/>
          </p:cNvSpPr>
          <p:nvPr/>
        </p:nvSpPr>
        <p:spPr bwMode="auto">
          <a:xfrm>
            <a:off x="250823" y="1583695"/>
            <a:ext cx="6264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457200" indent="-457200" eaLnBrk="1" hangingPunct="1">
              <a:spcBef>
                <a:spcPct val="50000"/>
              </a:spcBef>
              <a:buFont typeface="Wingdings" panose="05000000000000000000" pitchFamily="2" charset="2"/>
              <a:buChar char="Ø"/>
            </a:pPr>
            <a:r>
              <a:rPr kumimoji="1" lang="zh-CN" altLang="en-US" sz="2800" b="1" dirty="0">
                <a:solidFill>
                  <a:srgbClr val="00B0F0"/>
                </a:solidFill>
                <a:latin typeface="仿宋_GB2312" pitchFamily="49" charset="-122"/>
                <a:ea typeface="仿宋_GB2312" pitchFamily="49" charset="-122"/>
              </a:rPr>
              <a:t>按顺序起动</a:t>
            </a:r>
          </a:p>
        </p:txBody>
      </p:sp>
      <p:pic>
        <p:nvPicPr>
          <p:cNvPr id="83974" name="Picture 7" descr="绘图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3808" y="3140968"/>
            <a:ext cx="5991717" cy="35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5" name="Rectangle 23"/>
          <p:cNvSpPr>
            <a:spLocks noChangeArrowheads="1"/>
          </p:cNvSpPr>
          <p:nvPr/>
        </p:nvSpPr>
        <p:spPr bwMode="auto">
          <a:xfrm>
            <a:off x="395536" y="2001981"/>
            <a:ext cx="8888040" cy="112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en-US" altLang="zh-CN" sz="2400" dirty="0">
                <a:solidFill>
                  <a:schemeClr val="tx2"/>
                </a:solidFill>
              </a:rPr>
              <a:t> </a:t>
            </a:r>
            <a:r>
              <a:rPr lang="en-US" altLang="zh-CN" sz="2400" dirty="0" smtClean="0">
                <a:solidFill>
                  <a:schemeClr val="tx2"/>
                </a:solidFill>
              </a:rPr>
              <a:t>    </a:t>
            </a:r>
            <a:r>
              <a:rPr lang="zh-CN" altLang="en-US" sz="2400" b="1" dirty="0" smtClean="0">
                <a:solidFill>
                  <a:schemeClr val="tx2"/>
                </a:solidFill>
              </a:rPr>
              <a:t>若</a:t>
            </a:r>
            <a:r>
              <a:rPr lang="zh-CN" altLang="en-US" sz="2400" b="1" dirty="0">
                <a:solidFill>
                  <a:schemeClr val="tx2"/>
                </a:solidFill>
              </a:rPr>
              <a:t>有两台三相</a:t>
            </a:r>
            <a:r>
              <a:rPr lang="zh-CN" altLang="en-US" sz="2400" b="1" dirty="0" smtClean="0">
                <a:solidFill>
                  <a:schemeClr val="tx2"/>
                </a:solidFill>
              </a:rPr>
              <a:t>异步电动机要求实现：</a:t>
            </a:r>
            <a:r>
              <a:rPr lang="en-US" altLang="zh-CN" sz="2400" b="1" dirty="0" err="1">
                <a:solidFill>
                  <a:schemeClr val="tx2"/>
                </a:solidFill>
              </a:rPr>
              <a:t>M</a:t>
            </a:r>
            <a:r>
              <a:rPr lang="en-US" altLang="zh-CN" sz="2400" b="1" baseline="-25000" dirty="0" err="1">
                <a:solidFill>
                  <a:schemeClr val="tx2"/>
                </a:solidFill>
              </a:rPr>
              <a:t>1</a:t>
            </a:r>
            <a:r>
              <a:rPr lang="zh-CN" altLang="en-US" sz="2400" b="1" dirty="0">
                <a:solidFill>
                  <a:schemeClr val="tx2"/>
                </a:solidFill>
              </a:rPr>
              <a:t>起动后，</a:t>
            </a:r>
            <a:r>
              <a:rPr lang="en-US" altLang="zh-CN" sz="2400" b="1" dirty="0" err="1">
                <a:solidFill>
                  <a:schemeClr val="tx2"/>
                </a:solidFill>
              </a:rPr>
              <a:t>M</a:t>
            </a:r>
            <a:r>
              <a:rPr lang="en-US" altLang="zh-CN" sz="2400" b="1" baseline="-25000" dirty="0" err="1">
                <a:solidFill>
                  <a:schemeClr val="tx2"/>
                </a:solidFill>
              </a:rPr>
              <a:t>2</a:t>
            </a:r>
            <a:r>
              <a:rPr lang="zh-CN" altLang="en-US" sz="2400" b="1" dirty="0">
                <a:solidFill>
                  <a:schemeClr val="tx2"/>
                </a:solidFill>
              </a:rPr>
              <a:t>才启动</a:t>
            </a:r>
            <a:r>
              <a:rPr lang="zh-CN" altLang="en-US" sz="2400" b="1" dirty="0" smtClean="0">
                <a:solidFill>
                  <a:schemeClr val="tx2"/>
                </a:solidFill>
              </a:rPr>
              <a:t>，</a:t>
            </a:r>
            <a:r>
              <a:rPr lang="en-US" altLang="zh-CN" sz="2400" b="1" dirty="0" err="1" smtClean="0">
                <a:solidFill>
                  <a:schemeClr val="tx2"/>
                </a:solidFill>
              </a:rPr>
              <a:t>M</a:t>
            </a:r>
            <a:r>
              <a:rPr lang="en-US" altLang="zh-CN" sz="2400" b="1" baseline="-25000" dirty="0" err="1" smtClean="0">
                <a:solidFill>
                  <a:schemeClr val="tx2"/>
                </a:solidFill>
              </a:rPr>
              <a:t>1</a:t>
            </a:r>
            <a:r>
              <a:rPr lang="zh-CN" altLang="en-US" sz="2400" b="1" dirty="0">
                <a:solidFill>
                  <a:schemeClr val="tx2"/>
                </a:solidFill>
              </a:rPr>
              <a:t>停车时，</a:t>
            </a:r>
            <a:r>
              <a:rPr lang="en-US" altLang="zh-CN" sz="2400" b="1" dirty="0" err="1">
                <a:solidFill>
                  <a:schemeClr val="tx2"/>
                </a:solidFill>
              </a:rPr>
              <a:t>M</a:t>
            </a:r>
            <a:r>
              <a:rPr lang="en-US" altLang="zh-CN" sz="2400" b="1" baseline="-25000" dirty="0" err="1">
                <a:solidFill>
                  <a:schemeClr val="tx2"/>
                </a:solidFill>
              </a:rPr>
              <a:t>2</a:t>
            </a:r>
            <a:r>
              <a:rPr lang="zh-CN" altLang="en-US" sz="2400" b="1" dirty="0">
                <a:solidFill>
                  <a:schemeClr val="tx2"/>
                </a:solidFill>
              </a:rPr>
              <a:t>停车</a:t>
            </a:r>
          </a:p>
        </p:txBody>
      </p:sp>
      <p:sp>
        <p:nvSpPr>
          <p:cNvPr id="17" name="Rectangle 2"/>
          <p:cNvSpPr>
            <a:spLocks noChangeArrowheads="1"/>
          </p:cNvSpPr>
          <p:nvPr/>
        </p:nvSpPr>
        <p:spPr bwMode="auto">
          <a:xfrm>
            <a:off x="96645" y="347922"/>
            <a:ext cx="6572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b="1" dirty="0">
                <a:solidFill>
                  <a:schemeClr val="tx2"/>
                </a:solidFill>
                <a:latin typeface="仿宋_GB2312" pitchFamily="49" charset="-122"/>
                <a:ea typeface="仿宋_GB2312" pitchFamily="49" charset="-122"/>
              </a:rPr>
              <a:t> </a:t>
            </a:r>
            <a:r>
              <a:rPr kumimoji="1" lang="en-US" altLang="zh-CN" b="1" dirty="0">
                <a:solidFill>
                  <a:schemeClr val="tx2"/>
                </a:solidFill>
                <a:latin typeface="仿宋_GB2312" pitchFamily="49" charset="-122"/>
                <a:ea typeface="仿宋_GB2312" pitchFamily="49" charset="-122"/>
              </a:rPr>
              <a:t>4.</a:t>
            </a:r>
            <a:r>
              <a:rPr kumimoji="1" lang="zh-CN" altLang="en-US" b="1" dirty="0">
                <a:solidFill>
                  <a:schemeClr val="tx2"/>
                </a:solidFill>
                <a:latin typeface="仿宋_GB2312" pitchFamily="49" charset="-122"/>
                <a:ea typeface="仿宋_GB2312" pitchFamily="49" charset="-122"/>
              </a:rPr>
              <a:t>三相异步电机常用驱动控制方法</a:t>
            </a:r>
            <a:endParaRPr kumimoji="1" lang="zh-CN" altLang="en-US" sz="1800" dirty="0">
              <a:solidFill>
                <a:schemeClr val="tx2"/>
              </a:solidFill>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5" name="Group 4"/>
          <p:cNvGrpSpPr>
            <a:grpSpLocks/>
          </p:cNvGrpSpPr>
          <p:nvPr/>
        </p:nvGrpSpPr>
        <p:grpSpPr bwMode="auto">
          <a:xfrm>
            <a:off x="878939" y="2714269"/>
            <a:ext cx="2304256" cy="1224136"/>
            <a:chOff x="642" y="3342"/>
            <a:chExt cx="1100" cy="616"/>
          </a:xfrm>
        </p:grpSpPr>
        <p:sp>
          <p:nvSpPr>
            <p:cNvPr id="8200" name="Oval 5"/>
            <p:cNvSpPr>
              <a:spLocks noChangeArrowheads="1"/>
            </p:cNvSpPr>
            <p:nvPr/>
          </p:nvSpPr>
          <p:spPr bwMode="auto">
            <a:xfrm rot="5400000">
              <a:off x="492" y="3504"/>
              <a:ext cx="588" cy="288"/>
            </a:xfrm>
            <a:prstGeom prst="ellipse">
              <a:avLst/>
            </a:prstGeom>
            <a:solidFill>
              <a:srgbClr val="FFFFFF"/>
            </a:solidFill>
            <a:ln w="57150">
              <a:solidFill>
                <a:schemeClr val="bg1"/>
              </a:solidFill>
              <a:round/>
              <a:headEnd/>
              <a:tailEnd/>
            </a:ln>
          </p:spPr>
          <p:txBody>
            <a:bodyPr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b="1"/>
            </a:p>
          </p:txBody>
        </p:sp>
        <p:sp>
          <p:nvSpPr>
            <p:cNvPr id="8201" name="Oval 6"/>
            <p:cNvSpPr>
              <a:spLocks noChangeArrowheads="1"/>
            </p:cNvSpPr>
            <p:nvPr/>
          </p:nvSpPr>
          <p:spPr bwMode="auto">
            <a:xfrm rot="5400000">
              <a:off x="1290" y="3504"/>
              <a:ext cx="588" cy="288"/>
            </a:xfrm>
            <a:prstGeom prst="ellipse">
              <a:avLst/>
            </a:prstGeom>
            <a:solidFill>
              <a:srgbClr val="FFFFFF"/>
            </a:solidFill>
            <a:ln w="38100">
              <a:solidFill>
                <a:schemeClr val="bg1"/>
              </a:solidFill>
              <a:prstDash val="sysDot"/>
              <a:round/>
              <a:headEnd/>
              <a:tailEnd/>
            </a:ln>
          </p:spPr>
          <p:txBody>
            <a:bodyPr anchor="ct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b="1"/>
            </a:p>
          </p:txBody>
        </p:sp>
        <p:sp>
          <p:nvSpPr>
            <p:cNvPr id="8202" name="Line 7"/>
            <p:cNvSpPr>
              <a:spLocks noChangeShapeType="1"/>
            </p:cNvSpPr>
            <p:nvPr/>
          </p:nvSpPr>
          <p:spPr bwMode="auto">
            <a:xfrm>
              <a:off x="804" y="3342"/>
              <a:ext cx="810" cy="6"/>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203" name="Line 8"/>
            <p:cNvSpPr>
              <a:spLocks noChangeShapeType="1"/>
            </p:cNvSpPr>
            <p:nvPr/>
          </p:nvSpPr>
          <p:spPr bwMode="auto">
            <a:xfrm>
              <a:off x="768" y="3948"/>
              <a:ext cx="858"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204" name="Line 9"/>
            <p:cNvSpPr>
              <a:spLocks noChangeShapeType="1"/>
            </p:cNvSpPr>
            <p:nvPr/>
          </p:nvSpPr>
          <p:spPr bwMode="auto">
            <a:xfrm>
              <a:off x="876" y="3420"/>
              <a:ext cx="792"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205" name="Line 10"/>
            <p:cNvSpPr>
              <a:spLocks noChangeShapeType="1"/>
            </p:cNvSpPr>
            <p:nvPr/>
          </p:nvSpPr>
          <p:spPr bwMode="auto">
            <a:xfrm>
              <a:off x="912" y="3504"/>
              <a:ext cx="816"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206" name="Line 11"/>
            <p:cNvSpPr>
              <a:spLocks noChangeShapeType="1"/>
            </p:cNvSpPr>
            <p:nvPr/>
          </p:nvSpPr>
          <p:spPr bwMode="auto">
            <a:xfrm>
              <a:off x="912" y="3600"/>
              <a:ext cx="816"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207" name="Line 12"/>
            <p:cNvSpPr>
              <a:spLocks noChangeShapeType="1"/>
            </p:cNvSpPr>
            <p:nvPr/>
          </p:nvSpPr>
          <p:spPr bwMode="auto">
            <a:xfrm>
              <a:off x="912" y="3684"/>
              <a:ext cx="816"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208" name="Line 13"/>
            <p:cNvSpPr>
              <a:spLocks noChangeShapeType="1"/>
            </p:cNvSpPr>
            <p:nvPr/>
          </p:nvSpPr>
          <p:spPr bwMode="auto">
            <a:xfrm>
              <a:off x="900" y="3780"/>
              <a:ext cx="816"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209" name="Line 14"/>
            <p:cNvSpPr>
              <a:spLocks noChangeShapeType="1"/>
            </p:cNvSpPr>
            <p:nvPr/>
          </p:nvSpPr>
          <p:spPr bwMode="auto">
            <a:xfrm>
              <a:off x="864" y="3864"/>
              <a:ext cx="816" cy="0"/>
            </a:xfrm>
            <a:prstGeom prst="line">
              <a:avLst/>
            </a:prstGeom>
            <a:noFill/>
            <a:ln w="38100">
              <a:solidFill>
                <a:schemeClr val="bg1"/>
              </a:solidFill>
              <a:round/>
              <a:headEnd/>
              <a:tailEnd/>
            </a:ln>
            <a:extLst>
              <a:ext uri="{909E8E84-426E-40DD-AFC4-6F175D3DCCD1}">
                <a14:hiddenFill xmlns:a14="http://schemas.microsoft.com/office/drawing/2010/main">
                  <a:noFill/>
                </a14:hiddenFill>
              </a:ext>
            </a:extLst>
          </p:spPr>
          <p:txBody>
            <a:bodyPr anchor="ctr"/>
            <a:lstStyle/>
            <a:p>
              <a:endParaRPr lang="zh-CN" altLang="en-US"/>
            </a:p>
          </p:txBody>
        </p:sp>
        <p:sp>
          <p:nvSpPr>
            <p:cNvPr id="8210" name="Arc 15"/>
            <p:cNvSpPr>
              <a:spLocks/>
            </p:cNvSpPr>
            <p:nvPr/>
          </p:nvSpPr>
          <p:spPr bwMode="auto">
            <a:xfrm rot="-304921">
              <a:off x="1186" y="3358"/>
              <a:ext cx="556" cy="600"/>
            </a:xfrm>
            <a:custGeom>
              <a:avLst/>
              <a:gdLst>
                <a:gd name="T0" fmla="*/ 0 w 21600"/>
                <a:gd name="T1" fmla="*/ 0 h 27391"/>
                <a:gd name="T2" fmla="*/ 0 w 21600"/>
                <a:gd name="T3" fmla="*/ 0 h 27391"/>
                <a:gd name="T4" fmla="*/ 0 w 21600"/>
                <a:gd name="T5" fmla="*/ 0 h 27391"/>
                <a:gd name="T6" fmla="*/ 0 60000 65536"/>
                <a:gd name="T7" fmla="*/ 0 60000 65536"/>
                <a:gd name="T8" fmla="*/ 0 60000 65536"/>
                <a:gd name="T9" fmla="*/ 0 w 21600"/>
                <a:gd name="T10" fmla="*/ 0 h 27391"/>
                <a:gd name="T11" fmla="*/ 21600 w 21600"/>
                <a:gd name="T12" fmla="*/ 27391 h 27391"/>
              </a:gdLst>
              <a:ahLst/>
              <a:cxnLst>
                <a:cxn ang="T6">
                  <a:pos x="T0" y="T1"/>
                </a:cxn>
                <a:cxn ang="T7">
                  <a:pos x="T2" y="T3"/>
                </a:cxn>
                <a:cxn ang="T8">
                  <a:pos x="T4" y="T5"/>
                </a:cxn>
              </a:cxnLst>
              <a:rect l="T9" t="T10" r="T11" b="T12"/>
              <a:pathLst>
                <a:path w="21600" h="27391" fill="none" extrusionOk="0">
                  <a:moveTo>
                    <a:pt x="17426" y="0"/>
                  </a:moveTo>
                  <a:cubicBezTo>
                    <a:pt x="20138" y="3702"/>
                    <a:pt x="21600" y="8172"/>
                    <a:pt x="21600" y="12762"/>
                  </a:cubicBezTo>
                  <a:cubicBezTo>
                    <a:pt x="21600" y="18181"/>
                    <a:pt x="19562" y="23403"/>
                    <a:pt x="15891" y="27391"/>
                  </a:cubicBezTo>
                </a:path>
                <a:path w="21600" h="27391" stroke="0" extrusionOk="0">
                  <a:moveTo>
                    <a:pt x="17426" y="0"/>
                  </a:moveTo>
                  <a:cubicBezTo>
                    <a:pt x="20138" y="3702"/>
                    <a:pt x="21600" y="8172"/>
                    <a:pt x="21600" y="12762"/>
                  </a:cubicBezTo>
                  <a:cubicBezTo>
                    <a:pt x="21600" y="18181"/>
                    <a:pt x="19562" y="23403"/>
                    <a:pt x="15891" y="27391"/>
                  </a:cubicBezTo>
                  <a:lnTo>
                    <a:pt x="0" y="12762"/>
                  </a:lnTo>
                  <a:lnTo>
                    <a:pt x="17426" y="0"/>
                  </a:lnTo>
                  <a:close/>
                </a:path>
              </a:pathLst>
            </a:custGeom>
            <a:noFill/>
            <a:ln w="57150">
              <a:solidFill>
                <a:schemeClr val="bg1"/>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pic>
        <p:nvPicPr>
          <p:cNvPr id="8196" name="Picture 16" descr="绘图2"/>
          <p:cNvPicPr>
            <a:picLocks noGrp="1" noChangeAspect="1" noChangeArrowheads="1"/>
          </p:cNvPicPr>
          <p:nvPr>
            <p:ph type="body" idx="4294967295"/>
          </p:nvPr>
        </p:nvPicPr>
        <p:blipFill>
          <a:blip r:embed="rId3">
            <a:extLst>
              <a:ext uri="{28A0092B-C50C-407E-A947-70E740481C1C}">
                <a14:useLocalDpi xmlns:a14="http://schemas.microsoft.com/office/drawing/2010/main" val="0"/>
              </a:ext>
            </a:extLst>
          </a:blip>
          <a:srcRect/>
          <a:stretch>
            <a:fillRect/>
          </a:stretch>
        </p:blipFill>
        <p:spPr>
          <a:xfrm>
            <a:off x="4806219" y="1947520"/>
            <a:ext cx="3545860" cy="2398770"/>
          </a:xfrm>
          <a:prstGeom prst="rect">
            <a:avLst/>
          </a:prstGeom>
          <a:noFill/>
        </p:spPr>
      </p:pic>
      <p:sp>
        <p:nvSpPr>
          <p:cNvPr id="8197" name="Text Box 20"/>
          <p:cNvSpPr txBox="1">
            <a:spLocks noChangeArrowheads="1"/>
          </p:cNvSpPr>
          <p:nvPr/>
        </p:nvSpPr>
        <p:spPr bwMode="auto">
          <a:xfrm>
            <a:off x="468439" y="1340768"/>
            <a:ext cx="8675561"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zh-CN" altLang="en-US" sz="2800" b="1">
                <a:ea typeface="仿宋_GB2312" pitchFamily="49" charset="-122"/>
                <a:cs typeface="Times New Roman" pitchFamily="18" charset="0"/>
              </a:rPr>
              <a:t>根据转子绕组的不同可将三相异步电动机分为鼠      </a:t>
            </a:r>
            <a:br>
              <a:rPr lang="zh-CN" altLang="en-US" sz="2800" b="1">
                <a:ea typeface="仿宋_GB2312" pitchFamily="49" charset="-122"/>
                <a:cs typeface="Times New Roman" pitchFamily="18" charset="0"/>
              </a:rPr>
            </a:br>
            <a:r>
              <a:rPr lang="zh-CN" altLang="en-US" sz="2800" b="1">
                <a:ea typeface="仿宋_GB2312" pitchFamily="49" charset="-122"/>
                <a:cs typeface="Times New Roman" pitchFamily="18" charset="0"/>
              </a:rPr>
              <a:t>笼式和绕线式两种。</a:t>
            </a:r>
          </a:p>
        </p:txBody>
      </p:sp>
      <p:sp>
        <p:nvSpPr>
          <p:cNvPr id="8198" name="Rectangle 22"/>
          <p:cNvSpPr>
            <a:spLocks noChangeArrowheads="1"/>
          </p:cNvSpPr>
          <p:nvPr/>
        </p:nvSpPr>
        <p:spPr bwMode="auto">
          <a:xfrm>
            <a:off x="658164" y="4212608"/>
            <a:ext cx="281702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zh-CN" altLang="en-US" sz="1800" b="1" dirty="0"/>
              <a:t>图</a:t>
            </a:r>
            <a:r>
              <a:rPr lang="en-US" altLang="zh-CN" sz="1800" b="1" dirty="0"/>
              <a:t>a  </a:t>
            </a:r>
            <a:r>
              <a:rPr lang="zh-CN" altLang="en-US" sz="1800" b="1" dirty="0"/>
              <a:t>鼠笼式转子的结构图 </a:t>
            </a:r>
          </a:p>
        </p:txBody>
      </p:sp>
      <p:sp>
        <p:nvSpPr>
          <p:cNvPr id="8199" name="Rectangle 23"/>
          <p:cNvSpPr>
            <a:spLocks noChangeArrowheads="1"/>
          </p:cNvSpPr>
          <p:nvPr/>
        </p:nvSpPr>
        <p:spPr bwMode="auto">
          <a:xfrm>
            <a:off x="4974036" y="4336803"/>
            <a:ext cx="276644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0"/>
              </a:spcBef>
              <a:buFontTx/>
              <a:buNone/>
            </a:pPr>
            <a:r>
              <a:rPr lang="en-US" altLang="zh-CN" sz="1800" b="1" dirty="0"/>
              <a:t> </a:t>
            </a:r>
            <a:r>
              <a:rPr lang="zh-CN" altLang="en-US" sz="1800" b="1" dirty="0"/>
              <a:t>图</a:t>
            </a:r>
            <a:r>
              <a:rPr lang="en-US" altLang="zh-CN" sz="1800" b="1" dirty="0"/>
              <a:t>b </a:t>
            </a:r>
            <a:r>
              <a:rPr lang="zh-CN" altLang="en-US" sz="1800" b="1" dirty="0"/>
              <a:t>绕线式转子的结构图</a:t>
            </a:r>
          </a:p>
        </p:txBody>
      </p:sp>
      <p:sp>
        <p:nvSpPr>
          <p:cNvPr id="19" name="矩形 18"/>
          <p:cNvSpPr/>
          <p:nvPr/>
        </p:nvSpPr>
        <p:spPr>
          <a:xfrm>
            <a:off x="251520" y="332656"/>
            <a:ext cx="6696744" cy="584775"/>
          </a:xfrm>
          <a:prstGeom prst="rect">
            <a:avLst/>
          </a:prstGeom>
        </p:spPr>
        <p:txBody>
          <a:bodyPr wrap="square">
            <a:spAutoFit/>
          </a:bodyPr>
          <a:lstStyle/>
          <a:p>
            <a:r>
              <a:rPr kumimoji="1" lang="en-US" altLang="zh-CN" b="1" dirty="0">
                <a:latin typeface="宋体" charset="-122"/>
              </a:rPr>
              <a:t> 1. </a:t>
            </a:r>
            <a:r>
              <a:rPr kumimoji="1" lang="zh-CN" altLang="en-US" b="1" dirty="0">
                <a:latin typeface="宋体" charset="-122"/>
              </a:rPr>
              <a:t>三相异步电机结构及工作原理</a:t>
            </a:r>
            <a:endParaRPr lang="zh-CN" altLang="en-US" dirty="0"/>
          </a:p>
        </p:txBody>
      </p:sp>
      <p:pic>
        <p:nvPicPr>
          <p:cNvPr id="2" name="图片 1"/>
          <p:cNvPicPr>
            <a:picLocks noChangeAspect="1"/>
          </p:cNvPicPr>
          <p:nvPr/>
        </p:nvPicPr>
        <p:blipFill rotWithShape="1">
          <a:blip r:embed="rId4"/>
          <a:srcRect b="11451"/>
          <a:stretch/>
        </p:blipFill>
        <p:spPr>
          <a:xfrm>
            <a:off x="673793" y="4709298"/>
            <a:ext cx="3049712" cy="1602140"/>
          </a:xfrm>
          <a:prstGeom prst="rect">
            <a:avLst/>
          </a:prstGeom>
        </p:spPr>
      </p:pic>
      <p:pic>
        <p:nvPicPr>
          <p:cNvPr id="3" name="图片 2"/>
          <p:cNvPicPr>
            <a:picLocks noChangeAspect="1"/>
          </p:cNvPicPr>
          <p:nvPr/>
        </p:nvPicPr>
        <p:blipFill>
          <a:blip r:embed="rId5"/>
          <a:stretch>
            <a:fillRect/>
          </a:stretch>
        </p:blipFill>
        <p:spPr>
          <a:xfrm>
            <a:off x="5364088" y="4728107"/>
            <a:ext cx="2231358" cy="1692754"/>
          </a:xfrm>
          <a:prstGeom prst="rect">
            <a:avLst/>
          </a:prstGeom>
        </p:spPr>
      </p:pic>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4"/>
          <p:cNvSpPr>
            <a:spLocks noChangeArrowheads="1"/>
          </p:cNvSpPr>
          <p:nvPr/>
        </p:nvSpPr>
        <p:spPr bwMode="auto">
          <a:xfrm>
            <a:off x="684387" y="1361301"/>
            <a:ext cx="62642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marL="457200" indent="-457200" eaLnBrk="1" hangingPunct="1">
              <a:spcBef>
                <a:spcPct val="50000"/>
              </a:spcBef>
              <a:buFont typeface="Wingdings" panose="05000000000000000000" pitchFamily="2" charset="2"/>
              <a:buChar char="Ø"/>
            </a:pPr>
            <a:r>
              <a:rPr kumimoji="1" lang="zh-CN" altLang="en-US" sz="2800" b="1" dirty="0" smtClean="0">
                <a:solidFill>
                  <a:srgbClr val="00B0F0"/>
                </a:solidFill>
                <a:latin typeface="仿宋_GB2312" pitchFamily="49" charset="-122"/>
                <a:ea typeface="仿宋_GB2312" pitchFamily="49" charset="-122"/>
              </a:rPr>
              <a:t>按</a:t>
            </a:r>
            <a:r>
              <a:rPr kumimoji="1" lang="zh-CN" altLang="en-US" sz="2800" b="1" dirty="0">
                <a:solidFill>
                  <a:srgbClr val="00B0F0"/>
                </a:solidFill>
                <a:latin typeface="仿宋_GB2312" pitchFamily="49" charset="-122"/>
                <a:ea typeface="仿宋_GB2312" pitchFamily="49" charset="-122"/>
              </a:rPr>
              <a:t>顺序停止</a:t>
            </a:r>
          </a:p>
        </p:txBody>
      </p:sp>
      <p:pic>
        <p:nvPicPr>
          <p:cNvPr id="84997" name="Picture 6" descr="顺序停止电路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3284984"/>
            <a:ext cx="5832648" cy="275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2"/>
          <p:cNvSpPr>
            <a:spLocks noChangeArrowheads="1"/>
          </p:cNvSpPr>
          <p:nvPr/>
        </p:nvSpPr>
        <p:spPr bwMode="auto">
          <a:xfrm>
            <a:off x="96645" y="347922"/>
            <a:ext cx="657263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0"/>
              </a:spcBef>
              <a:buFontTx/>
              <a:buNone/>
            </a:pPr>
            <a:r>
              <a:rPr kumimoji="1" lang="zh-CN" altLang="en-US" b="1" dirty="0">
                <a:solidFill>
                  <a:schemeClr val="tx2"/>
                </a:solidFill>
                <a:latin typeface="仿宋_GB2312" pitchFamily="49" charset="-122"/>
                <a:ea typeface="仿宋_GB2312" pitchFamily="49" charset="-122"/>
              </a:rPr>
              <a:t> </a:t>
            </a:r>
            <a:r>
              <a:rPr kumimoji="1" lang="en-US" altLang="zh-CN" b="1" dirty="0">
                <a:solidFill>
                  <a:schemeClr val="tx2"/>
                </a:solidFill>
                <a:latin typeface="仿宋_GB2312" pitchFamily="49" charset="-122"/>
                <a:ea typeface="仿宋_GB2312" pitchFamily="49" charset="-122"/>
              </a:rPr>
              <a:t>4.</a:t>
            </a:r>
            <a:r>
              <a:rPr kumimoji="1" lang="zh-CN" altLang="en-US" b="1" dirty="0">
                <a:solidFill>
                  <a:schemeClr val="tx2"/>
                </a:solidFill>
                <a:latin typeface="仿宋_GB2312" pitchFamily="49" charset="-122"/>
                <a:ea typeface="仿宋_GB2312" pitchFamily="49" charset="-122"/>
              </a:rPr>
              <a:t>三相异步电机常用驱动控制方法</a:t>
            </a:r>
            <a:endParaRPr kumimoji="1" lang="zh-CN" altLang="en-US" sz="1800" dirty="0">
              <a:solidFill>
                <a:schemeClr val="tx2"/>
              </a:solidFill>
            </a:endParaRPr>
          </a:p>
        </p:txBody>
      </p:sp>
      <p:sp>
        <p:nvSpPr>
          <p:cNvPr id="17" name="Rectangle 23"/>
          <p:cNvSpPr>
            <a:spLocks noChangeArrowheads="1"/>
          </p:cNvSpPr>
          <p:nvPr/>
        </p:nvSpPr>
        <p:spPr bwMode="auto">
          <a:xfrm>
            <a:off x="684387" y="1895976"/>
            <a:ext cx="813690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lnSpc>
                <a:spcPct val="150000"/>
              </a:lnSpc>
              <a:spcBef>
                <a:spcPct val="0"/>
              </a:spcBef>
              <a:buFontTx/>
              <a:buNone/>
            </a:pPr>
            <a:r>
              <a:rPr lang="en-US" altLang="zh-CN" sz="2400" dirty="0">
                <a:solidFill>
                  <a:schemeClr val="tx2"/>
                </a:solidFill>
              </a:rPr>
              <a:t> </a:t>
            </a:r>
            <a:r>
              <a:rPr lang="en-US" altLang="zh-CN" sz="2400" dirty="0" smtClean="0">
                <a:solidFill>
                  <a:schemeClr val="tx2"/>
                </a:solidFill>
              </a:rPr>
              <a:t>       </a:t>
            </a:r>
            <a:r>
              <a:rPr lang="zh-CN" altLang="en-US" sz="2400" b="1" dirty="0" smtClean="0">
                <a:solidFill>
                  <a:schemeClr val="tx2"/>
                </a:solidFill>
              </a:rPr>
              <a:t>若</a:t>
            </a:r>
            <a:r>
              <a:rPr lang="zh-CN" altLang="en-US" sz="2400" b="1" dirty="0">
                <a:solidFill>
                  <a:schemeClr val="tx2"/>
                </a:solidFill>
              </a:rPr>
              <a:t>有两台三相</a:t>
            </a:r>
            <a:r>
              <a:rPr lang="zh-CN" altLang="en-US" sz="2400" b="1" dirty="0" smtClean="0">
                <a:solidFill>
                  <a:schemeClr val="tx2"/>
                </a:solidFill>
              </a:rPr>
              <a:t>异步电动机要求实现：</a:t>
            </a:r>
            <a:r>
              <a:rPr lang="en-US" altLang="zh-CN" sz="2400" b="1" dirty="0" err="1">
                <a:solidFill>
                  <a:schemeClr val="tx2"/>
                </a:solidFill>
              </a:rPr>
              <a:t>M</a:t>
            </a:r>
            <a:r>
              <a:rPr lang="en-US" altLang="zh-CN" sz="2400" b="1" baseline="-25000" dirty="0" err="1">
                <a:solidFill>
                  <a:schemeClr val="tx2"/>
                </a:solidFill>
              </a:rPr>
              <a:t>1</a:t>
            </a:r>
            <a:r>
              <a:rPr lang="zh-CN" altLang="en-US" sz="2400" b="1" dirty="0">
                <a:solidFill>
                  <a:schemeClr val="tx2"/>
                </a:solidFill>
              </a:rPr>
              <a:t>起动后，</a:t>
            </a:r>
            <a:r>
              <a:rPr lang="en-US" altLang="zh-CN" sz="2400" b="1" dirty="0" err="1">
                <a:solidFill>
                  <a:schemeClr val="tx2"/>
                </a:solidFill>
              </a:rPr>
              <a:t>M</a:t>
            </a:r>
            <a:r>
              <a:rPr lang="en-US" altLang="zh-CN" sz="2400" b="1" baseline="-25000" dirty="0" err="1">
                <a:solidFill>
                  <a:schemeClr val="tx2"/>
                </a:solidFill>
              </a:rPr>
              <a:t>2</a:t>
            </a:r>
            <a:r>
              <a:rPr lang="zh-CN" altLang="en-US" sz="2400" b="1" dirty="0">
                <a:solidFill>
                  <a:schemeClr val="tx2"/>
                </a:solidFill>
              </a:rPr>
              <a:t>才启动</a:t>
            </a:r>
            <a:r>
              <a:rPr lang="zh-CN" altLang="en-US" sz="2400" b="1" dirty="0" smtClean="0">
                <a:solidFill>
                  <a:schemeClr val="tx2"/>
                </a:solidFill>
              </a:rPr>
              <a:t>，</a:t>
            </a:r>
            <a:r>
              <a:rPr lang="en-US" altLang="zh-CN" sz="2400" b="1" dirty="0" err="1" smtClean="0">
                <a:solidFill>
                  <a:schemeClr val="tx2"/>
                </a:solidFill>
              </a:rPr>
              <a:t>M</a:t>
            </a:r>
            <a:r>
              <a:rPr lang="en-US" altLang="zh-CN" sz="2400" b="1" baseline="-25000" dirty="0" err="1" smtClean="0">
                <a:solidFill>
                  <a:schemeClr val="tx2"/>
                </a:solidFill>
              </a:rPr>
              <a:t>2</a:t>
            </a:r>
            <a:r>
              <a:rPr lang="zh-CN" altLang="en-US" sz="2400" b="1" dirty="0" smtClean="0">
                <a:solidFill>
                  <a:schemeClr val="tx2"/>
                </a:solidFill>
              </a:rPr>
              <a:t>停车后，</a:t>
            </a:r>
            <a:r>
              <a:rPr lang="en-US" altLang="zh-CN" sz="2400" b="1" dirty="0" err="1">
                <a:solidFill>
                  <a:schemeClr val="tx2"/>
                </a:solidFill>
              </a:rPr>
              <a:t>M</a:t>
            </a:r>
            <a:r>
              <a:rPr lang="en-US" altLang="zh-CN" sz="2400" b="1" baseline="-25000" dirty="0" err="1">
                <a:solidFill>
                  <a:schemeClr val="tx2"/>
                </a:solidFill>
              </a:rPr>
              <a:t>1</a:t>
            </a:r>
            <a:r>
              <a:rPr lang="zh-CN" altLang="en-US" sz="2400" b="1" dirty="0" smtClean="0">
                <a:solidFill>
                  <a:schemeClr val="tx2"/>
                </a:solidFill>
              </a:rPr>
              <a:t>停车</a:t>
            </a:r>
            <a:endParaRPr lang="zh-CN" altLang="en-US" sz="2400" b="1" dirty="0">
              <a:solidFill>
                <a:schemeClr val="tx2"/>
              </a:solidFill>
            </a:endParaRP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Rectangle 4"/>
          <p:cNvSpPr>
            <a:spLocks noGrp="1" noChangeArrowheads="1"/>
          </p:cNvSpPr>
          <p:nvPr>
            <p:ph type="title" idx="4294967295"/>
          </p:nvPr>
        </p:nvSpPr>
        <p:spPr>
          <a:xfrm>
            <a:off x="3275856" y="332656"/>
            <a:ext cx="1728787" cy="519113"/>
          </a:xfrm>
          <a:prstGeom prst="rect">
            <a:avLst/>
          </a:prstGeom>
        </p:spPr>
        <p:txBody>
          <a:bodyPr anchor="t">
            <a:spAutoFit/>
          </a:bodyPr>
          <a:lstStyle/>
          <a:p>
            <a:pPr algn="l" eaLnBrk="1" hangingPunct="1">
              <a:spcBef>
                <a:spcPct val="50000"/>
              </a:spcBef>
            </a:pPr>
            <a:r>
              <a:rPr lang="zh-CN" altLang="en-US" sz="2800" b="1" dirty="0" smtClean="0">
                <a:latin typeface="仿宋_GB2312" pitchFamily="49" charset="-122"/>
                <a:ea typeface="仿宋_GB2312" pitchFamily="49" charset="-122"/>
              </a:rPr>
              <a:t>本章小结</a:t>
            </a:r>
          </a:p>
        </p:txBody>
      </p:sp>
      <p:sp>
        <p:nvSpPr>
          <p:cNvPr id="86020" name="Text Box 5"/>
          <p:cNvSpPr txBox="1">
            <a:spLocks noChangeArrowheads="1"/>
          </p:cNvSpPr>
          <p:nvPr/>
        </p:nvSpPr>
        <p:spPr bwMode="auto">
          <a:xfrm>
            <a:off x="684213" y="1341438"/>
            <a:ext cx="7848600" cy="329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kumimoji="1" lang="en-US" altLang="zh-CN" sz="2800" b="1">
                <a:solidFill>
                  <a:schemeClr val="tx2"/>
                </a:solidFill>
                <a:latin typeface="仿宋_GB2312" pitchFamily="49" charset="-122"/>
                <a:ea typeface="仿宋_GB2312" pitchFamily="49" charset="-122"/>
              </a:rPr>
              <a:t>1</a:t>
            </a:r>
            <a:r>
              <a:rPr kumimoji="1" lang="zh-CN" altLang="en-US" sz="2800" b="1">
                <a:solidFill>
                  <a:schemeClr val="tx2"/>
                </a:solidFill>
                <a:latin typeface="仿宋_GB2312" pitchFamily="49" charset="-122"/>
                <a:ea typeface="仿宋_GB2312" pitchFamily="49" charset="-122"/>
              </a:rPr>
              <a:t>、三相异步电动机的工作原理；</a:t>
            </a:r>
          </a:p>
          <a:p>
            <a:pPr eaLnBrk="1" hangingPunct="1">
              <a:spcBef>
                <a:spcPct val="50000"/>
              </a:spcBef>
              <a:buFontTx/>
              <a:buNone/>
            </a:pPr>
            <a:r>
              <a:rPr kumimoji="1" lang="en-US" altLang="zh-CN" sz="2800" b="1">
                <a:solidFill>
                  <a:schemeClr val="tx2"/>
                </a:solidFill>
                <a:latin typeface="仿宋_GB2312" pitchFamily="49" charset="-122"/>
                <a:ea typeface="仿宋_GB2312" pitchFamily="49" charset="-122"/>
              </a:rPr>
              <a:t>2</a:t>
            </a:r>
            <a:r>
              <a:rPr kumimoji="1" lang="zh-CN" altLang="en-US" sz="2800" b="1">
                <a:solidFill>
                  <a:schemeClr val="tx2"/>
                </a:solidFill>
                <a:latin typeface="仿宋_GB2312" pitchFamily="49" charset="-122"/>
                <a:ea typeface="仿宋_GB2312" pitchFamily="49" charset="-122"/>
              </a:rPr>
              <a:t>、三相异步电动机的机械特性，启动，调速与制动的方法；</a:t>
            </a:r>
          </a:p>
          <a:p>
            <a:pPr eaLnBrk="1" hangingPunct="1">
              <a:spcBef>
                <a:spcPct val="50000"/>
              </a:spcBef>
              <a:buFontTx/>
              <a:buNone/>
            </a:pPr>
            <a:r>
              <a:rPr kumimoji="1" lang="en-US" altLang="zh-CN" sz="2800" b="1">
                <a:solidFill>
                  <a:schemeClr val="tx2"/>
                </a:solidFill>
                <a:latin typeface="仿宋_GB2312" pitchFamily="49" charset="-122"/>
                <a:ea typeface="仿宋_GB2312" pitchFamily="49" charset="-122"/>
              </a:rPr>
              <a:t>3</a:t>
            </a:r>
            <a:r>
              <a:rPr kumimoji="1" lang="zh-CN" altLang="en-US" sz="2800" b="1">
                <a:solidFill>
                  <a:schemeClr val="tx2"/>
                </a:solidFill>
                <a:latin typeface="仿宋_GB2312" pitchFamily="49" charset="-122"/>
                <a:ea typeface="仿宋_GB2312" pitchFamily="49" charset="-122"/>
              </a:rPr>
              <a:t>、三相异步电动机起动、正反转和能耗制动的控制电路 ；</a:t>
            </a:r>
          </a:p>
          <a:p>
            <a:pPr eaLnBrk="1" hangingPunct="1">
              <a:spcBef>
                <a:spcPct val="50000"/>
              </a:spcBef>
              <a:buFontTx/>
              <a:buNone/>
            </a:pPr>
            <a:r>
              <a:rPr kumimoji="1" lang="en-US" altLang="zh-CN" sz="2800" b="1">
                <a:solidFill>
                  <a:schemeClr val="tx2"/>
                </a:solidFill>
                <a:latin typeface="仿宋_GB2312" pitchFamily="49" charset="-122"/>
                <a:ea typeface="仿宋_GB2312" pitchFamily="49" charset="-122"/>
              </a:rPr>
              <a:t>4</a:t>
            </a:r>
            <a:r>
              <a:rPr kumimoji="1" lang="zh-CN" altLang="en-US" sz="2800" b="1">
                <a:solidFill>
                  <a:schemeClr val="tx2"/>
                </a:solidFill>
                <a:latin typeface="仿宋_GB2312" pitchFamily="49" charset="-122"/>
                <a:ea typeface="仿宋_GB2312" pitchFamily="49" charset="-122"/>
              </a:rPr>
              <a:t>、三相异步电动机的各种常用的驱动控制电路；</a:t>
            </a: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Rectangle 4"/>
          <p:cNvSpPr>
            <a:spLocks noGrp="1" noChangeArrowheads="1"/>
          </p:cNvSpPr>
          <p:nvPr>
            <p:ph type="title" idx="4294967295"/>
          </p:nvPr>
        </p:nvSpPr>
        <p:spPr>
          <a:xfrm>
            <a:off x="3779912" y="2060848"/>
            <a:ext cx="1728787" cy="519113"/>
          </a:xfrm>
          <a:prstGeom prst="rect">
            <a:avLst/>
          </a:prstGeom>
        </p:spPr>
        <p:txBody>
          <a:bodyPr anchor="t">
            <a:spAutoFit/>
          </a:bodyPr>
          <a:lstStyle/>
          <a:p>
            <a:pPr eaLnBrk="1" hangingPunct="1">
              <a:spcBef>
                <a:spcPct val="50000"/>
              </a:spcBef>
            </a:pPr>
            <a:r>
              <a:rPr lang="zh-CN" altLang="en-US" sz="2800" b="1" dirty="0" smtClean="0">
                <a:solidFill>
                  <a:schemeClr val="tx1"/>
                </a:solidFill>
                <a:latin typeface="仿宋_GB2312" pitchFamily="49" charset="-122"/>
                <a:ea typeface="仿宋_GB2312" pitchFamily="49" charset="-122"/>
              </a:rPr>
              <a:t>作业</a:t>
            </a:r>
          </a:p>
        </p:txBody>
      </p:sp>
      <p:sp>
        <p:nvSpPr>
          <p:cNvPr id="87044" name="Text Box 5"/>
          <p:cNvSpPr txBox="1">
            <a:spLocks noChangeArrowheads="1"/>
          </p:cNvSpPr>
          <p:nvPr/>
        </p:nvSpPr>
        <p:spPr bwMode="auto">
          <a:xfrm>
            <a:off x="2051720" y="3140968"/>
            <a:ext cx="47879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algn="ctr" eaLnBrk="1" hangingPunct="1">
              <a:spcBef>
                <a:spcPct val="50000"/>
              </a:spcBef>
              <a:buFontTx/>
              <a:buNone/>
            </a:pPr>
            <a:r>
              <a:rPr kumimoji="1" lang="en-US" altLang="zh-CN" sz="2800" b="1" dirty="0">
                <a:latin typeface="仿宋_GB2312" pitchFamily="49" charset="-122"/>
                <a:ea typeface="仿宋_GB2312" pitchFamily="49" charset="-122"/>
              </a:rPr>
              <a:t>  </a:t>
            </a:r>
            <a:r>
              <a:rPr kumimoji="1" lang="zh-CN" altLang="en-US" sz="2800" b="1" dirty="0">
                <a:latin typeface="仿宋_GB2312" pitchFamily="49" charset="-122"/>
                <a:ea typeface="仿宋_GB2312" pitchFamily="49" charset="-122"/>
              </a:rPr>
              <a:t>习题二：四</a:t>
            </a:r>
            <a:r>
              <a:rPr kumimoji="1" lang="en-US" altLang="zh-CN" sz="2800" b="1" dirty="0">
                <a:latin typeface="仿宋_GB2312" pitchFamily="49" charset="-122"/>
                <a:ea typeface="仿宋_GB2312" pitchFamily="49" charset="-122"/>
              </a:rPr>
              <a:t>-1</a:t>
            </a:r>
            <a:r>
              <a:rPr kumimoji="1" lang="zh-CN" altLang="en-US" sz="2800" b="1" dirty="0">
                <a:latin typeface="仿宋_GB2312" pitchFamily="49" charset="-122"/>
                <a:ea typeface="仿宋_GB2312" pitchFamily="49" charset="-122"/>
              </a:rPr>
              <a:t>，</a:t>
            </a:r>
            <a:r>
              <a:rPr kumimoji="1" lang="zh-CN" altLang="en-US" sz="2400" b="1" dirty="0"/>
              <a:t>四</a:t>
            </a:r>
            <a:r>
              <a:rPr kumimoji="1" lang="en-US" altLang="zh-CN" sz="2800" b="1" dirty="0">
                <a:latin typeface="仿宋_GB2312" pitchFamily="49" charset="-122"/>
                <a:ea typeface="仿宋_GB2312" pitchFamily="49" charset="-122"/>
              </a:rPr>
              <a:t>-</a:t>
            </a:r>
            <a:r>
              <a:rPr kumimoji="1" lang="en-US" altLang="zh-CN" sz="2800" b="1" dirty="0" smtClean="0">
                <a:latin typeface="仿宋_GB2312" pitchFamily="49" charset="-122"/>
                <a:ea typeface="仿宋_GB2312" pitchFamily="49" charset="-122"/>
              </a:rPr>
              <a:t>4</a:t>
            </a:r>
            <a:endParaRPr kumimoji="1" lang="en-US" altLang="zh-CN" sz="2800" b="1" dirty="0">
              <a:latin typeface="仿宋_GB2312" pitchFamily="49" charset="-122"/>
              <a:ea typeface="仿宋_GB2312" pitchFamily="49" charset="-122"/>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9" name="Object 8"/>
          <p:cNvGraphicFramePr>
            <a:graphicFrameLocks noChangeAspect="1"/>
          </p:cNvGraphicFramePr>
          <p:nvPr>
            <p:extLst>
              <p:ext uri="{D42A27DB-BD31-4B8C-83A1-F6EECF244321}">
                <p14:modId xmlns:p14="http://schemas.microsoft.com/office/powerpoint/2010/main" val="1540555873"/>
              </p:ext>
            </p:extLst>
          </p:nvPr>
        </p:nvGraphicFramePr>
        <p:xfrm>
          <a:off x="3253929" y="3297858"/>
          <a:ext cx="114300" cy="142875"/>
        </p:xfrm>
        <a:graphic>
          <a:graphicData uri="http://schemas.openxmlformats.org/presentationml/2006/ole">
            <mc:AlternateContent xmlns:mc="http://schemas.openxmlformats.org/markup-compatibility/2006">
              <mc:Choice xmlns:v="urn:schemas-microsoft-com:vml" Requires="v">
                <p:oleObj spid="_x0000_s9493" name="公式" r:id="rId3" imgW="114201" imgH="139579" progId="Equation.3">
                  <p:embed/>
                </p:oleObj>
              </mc:Choice>
              <mc:Fallback>
                <p:oleObj name="公式" r:id="rId3" imgW="114201" imgH="139579"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3929" y="3297858"/>
                        <a:ext cx="1143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20" name="Object 7"/>
          <p:cNvGraphicFramePr>
            <a:graphicFrameLocks noChangeAspect="1"/>
          </p:cNvGraphicFramePr>
          <p:nvPr>
            <p:extLst>
              <p:ext uri="{D42A27DB-BD31-4B8C-83A1-F6EECF244321}">
                <p14:modId xmlns:p14="http://schemas.microsoft.com/office/powerpoint/2010/main" val="2454361905"/>
              </p:ext>
            </p:extLst>
          </p:nvPr>
        </p:nvGraphicFramePr>
        <p:xfrm>
          <a:off x="3253929" y="3685208"/>
          <a:ext cx="142875" cy="161925"/>
        </p:xfrm>
        <a:graphic>
          <a:graphicData uri="http://schemas.openxmlformats.org/presentationml/2006/ole">
            <mc:AlternateContent xmlns:mc="http://schemas.openxmlformats.org/markup-compatibility/2006">
              <mc:Choice xmlns:v="urn:schemas-microsoft-com:vml" Requires="v">
                <p:oleObj spid="_x0000_s9494" name="公式" r:id="rId5" imgW="139579" imgH="164957" progId="Equation.3">
                  <p:embed/>
                </p:oleObj>
              </mc:Choice>
              <mc:Fallback>
                <p:oleObj name="公式" r:id="rId5" imgW="139579" imgH="164957"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3929" y="3685208"/>
                        <a:ext cx="142875" cy="16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1" name="Text Box 13"/>
          <p:cNvSpPr txBox="1">
            <a:spLocks noChangeArrowheads="1"/>
          </p:cNvSpPr>
          <p:nvPr/>
        </p:nvSpPr>
        <p:spPr bwMode="auto">
          <a:xfrm>
            <a:off x="575817" y="1051545"/>
            <a:ext cx="54721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50000"/>
              </a:spcBef>
              <a:buFontTx/>
              <a:buNone/>
            </a:pPr>
            <a:r>
              <a:rPr lang="zh-CN" altLang="en-US" sz="2800" b="1" dirty="0" smtClean="0">
                <a:latin typeface="仿宋_GB2312" pitchFamily="49" charset="-122"/>
                <a:ea typeface="仿宋_GB2312" pitchFamily="49" charset="-122"/>
              </a:rPr>
              <a:t>（</a:t>
            </a:r>
            <a:r>
              <a:rPr lang="en-US" altLang="zh-CN" sz="2800" b="1" dirty="0" smtClean="0">
                <a:latin typeface="仿宋_GB2312" pitchFamily="49" charset="-122"/>
                <a:ea typeface="仿宋_GB2312" pitchFamily="49" charset="-122"/>
              </a:rPr>
              <a:t>2</a:t>
            </a:r>
            <a:r>
              <a:rPr lang="zh-CN" altLang="en-US" sz="2800" b="1" dirty="0" smtClean="0">
                <a:latin typeface="仿宋_GB2312" pitchFamily="49" charset="-122"/>
                <a:ea typeface="仿宋_GB2312" pitchFamily="49" charset="-122"/>
              </a:rPr>
              <a:t>）三相异步电动机工作</a:t>
            </a:r>
            <a:r>
              <a:rPr lang="zh-CN" altLang="en-US" sz="2800" b="1" dirty="0">
                <a:latin typeface="仿宋_GB2312" pitchFamily="49" charset="-122"/>
                <a:ea typeface="仿宋_GB2312" pitchFamily="49" charset="-122"/>
              </a:rPr>
              <a:t>原理</a:t>
            </a:r>
          </a:p>
        </p:txBody>
      </p:sp>
      <p:sp>
        <p:nvSpPr>
          <p:cNvPr id="9222" name="Text Box 14"/>
          <p:cNvSpPr txBox="1">
            <a:spLocks noChangeArrowheads="1"/>
          </p:cNvSpPr>
          <p:nvPr/>
        </p:nvSpPr>
        <p:spPr bwMode="auto">
          <a:xfrm>
            <a:off x="287638" y="4025243"/>
            <a:ext cx="8604842"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spcBef>
                <a:spcPct val="25000"/>
              </a:spcBef>
              <a:buFontTx/>
              <a:buNone/>
            </a:pPr>
            <a:r>
              <a:rPr lang="en-US" altLang="zh-CN" sz="2000" b="1" dirty="0">
                <a:ea typeface="仿宋_GB2312" pitchFamily="49" charset="-122"/>
                <a:cs typeface="Times New Roman" pitchFamily="18" charset="0"/>
              </a:rPr>
              <a:t>U</a:t>
            </a:r>
            <a:r>
              <a:rPr lang="zh-CN" altLang="en-US" sz="2000" b="1" dirty="0">
                <a:ea typeface="仿宋_GB2312" pitchFamily="49" charset="-122"/>
                <a:cs typeface="Times New Roman" pitchFamily="18" charset="0"/>
              </a:rPr>
              <a:t>形磁铁以</a:t>
            </a:r>
            <a:r>
              <a:rPr lang="en-US" altLang="zh-CN" sz="2000" b="1" i="1" dirty="0" err="1" smtClean="0">
                <a:latin typeface="Times New Roman" pitchFamily="18" charset="0"/>
                <a:ea typeface="仿宋_GB2312" pitchFamily="49" charset="-122"/>
                <a:cs typeface="Times New Roman" pitchFamily="18" charset="0"/>
              </a:rPr>
              <a:t>n</a:t>
            </a:r>
            <a:r>
              <a:rPr lang="en-US" altLang="zh-CN" sz="2000" b="1" i="1" baseline="-25000" dirty="0" err="1" smtClean="0">
                <a:latin typeface="Times New Roman" pitchFamily="18" charset="0"/>
                <a:ea typeface="仿宋_GB2312" pitchFamily="49" charset="-122"/>
                <a:cs typeface="Times New Roman" pitchFamily="18" charset="0"/>
              </a:rPr>
              <a:t>0</a:t>
            </a:r>
            <a:r>
              <a:rPr lang="zh-CN" altLang="en-US" sz="2000" b="1" dirty="0" smtClean="0">
                <a:ea typeface="仿宋_GB2312" pitchFamily="49" charset="-122"/>
                <a:cs typeface="Times New Roman" pitchFamily="18" charset="0"/>
              </a:rPr>
              <a:t>速度</a:t>
            </a:r>
            <a:r>
              <a:rPr lang="zh-CN" altLang="en-US" sz="2000" b="1" dirty="0">
                <a:ea typeface="仿宋_GB2312" pitchFamily="49" charset="-122"/>
                <a:cs typeface="Times New Roman" pitchFamily="18" charset="0"/>
              </a:rPr>
              <a:t>做</a:t>
            </a:r>
            <a:r>
              <a:rPr lang="zh-CN" altLang="en-US" sz="2000" b="1" dirty="0" smtClean="0">
                <a:ea typeface="仿宋_GB2312" pitchFamily="49" charset="-122"/>
                <a:cs typeface="Times New Roman" pitchFamily="18" charset="0"/>
              </a:rPr>
              <a:t>逆时针旋转，</a:t>
            </a:r>
            <a:r>
              <a:rPr lang="zh-CN" altLang="en-US" sz="2000" b="1" dirty="0">
                <a:ea typeface="仿宋_GB2312" pitchFamily="49" charset="-122"/>
                <a:cs typeface="Times New Roman" pitchFamily="18" charset="0"/>
              </a:rPr>
              <a:t>在闭合线圈中感应出感应电流。</a:t>
            </a:r>
          </a:p>
          <a:p>
            <a:pPr eaLnBrk="1" hangingPunct="1">
              <a:spcBef>
                <a:spcPct val="25000"/>
              </a:spcBef>
              <a:buFontTx/>
              <a:buNone/>
            </a:pPr>
            <a:r>
              <a:rPr lang="zh-CN" altLang="en-US" sz="2000" b="1" dirty="0" smtClean="0">
                <a:ea typeface="仿宋_GB2312" pitchFamily="49" charset="-122"/>
                <a:cs typeface="Times New Roman" pitchFamily="18" charset="0"/>
              </a:rPr>
              <a:t>静止通电</a:t>
            </a:r>
            <a:r>
              <a:rPr lang="zh-CN" altLang="en-US" sz="2000" b="1" dirty="0">
                <a:ea typeface="仿宋_GB2312" pitchFamily="49" charset="-122"/>
                <a:cs typeface="Times New Roman" pitchFamily="18" charset="0"/>
              </a:rPr>
              <a:t>线圈在</a:t>
            </a:r>
            <a:r>
              <a:rPr lang="zh-CN" altLang="en-US" sz="2000" b="1" dirty="0" smtClean="0">
                <a:ea typeface="仿宋_GB2312" pitchFamily="49" charset="-122"/>
                <a:cs typeface="Times New Roman" pitchFamily="18" charset="0"/>
              </a:rPr>
              <a:t>变化磁场</a:t>
            </a:r>
            <a:r>
              <a:rPr lang="zh-CN" altLang="en-US" sz="2000" b="1" dirty="0">
                <a:ea typeface="仿宋_GB2312" pitchFamily="49" charset="-122"/>
                <a:cs typeface="Times New Roman" pitchFamily="18" charset="0"/>
              </a:rPr>
              <a:t>中受到电磁</a:t>
            </a:r>
            <a:r>
              <a:rPr lang="zh-CN" altLang="en-US" sz="2000" b="1" dirty="0" smtClean="0">
                <a:ea typeface="仿宋_GB2312" pitchFamily="49" charset="-122"/>
                <a:cs typeface="Times New Roman" pitchFamily="18" charset="0"/>
              </a:rPr>
              <a:t>力作</a:t>
            </a:r>
            <a:r>
              <a:rPr lang="zh-CN" altLang="en-US" sz="2000" b="1" dirty="0">
                <a:ea typeface="仿宋_GB2312" pitchFamily="49" charset="-122"/>
                <a:cs typeface="Times New Roman" pitchFamily="18" charset="0"/>
              </a:rPr>
              <a:t>用，从而</a:t>
            </a:r>
            <a:r>
              <a:rPr lang="zh-CN" altLang="en-US" sz="2000" b="1" dirty="0" smtClean="0">
                <a:ea typeface="仿宋_GB2312" pitchFamily="49" charset="-122"/>
                <a:cs typeface="Times New Roman" pitchFamily="18" charset="0"/>
              </a:rPr>
              <a:t>使通电</a:t>
            </a:r>
            <a:r>
              <a:rPr lang="zh-CN" altLang="en-US" sz="2000" b="1" dirty="0">
                <a:ea typeface="仿宋_GB2312" pitchFamily="49" charset="-122"/>
                <a:cs typeface="Times New Roman" pitchFamily="18" charset="0"/>
              </a:rPr>
              <a:t>线圈运动起来。</a:t>
            </a:r>
          </a:p>
          <a:p>
            <a:pPr eaLnBrk="1" hangingPunct="1">
              <a:spcBef>
                <a:spcPct val="25000"/>
              </a:spcBef>
              <a:buFontTx/>
              <a:buNone/>
            </a:pPr>
            <a:r>
              <a:rPr lang="zh-CN" altLang="en-US" sz="2000" b="1" dirty="0">
                <a:ea typeface="仿宋_GB2312" pitchFamily="49" charset="-122"/>
                <a:cs typeface="Times New Roman" pitchFamily="18" charset="0"/>
              </a:rPr>
              <a:t>根据右手定则可以判定感应电流的方向为顺时针方向</a:t>
            </a:r>
          </a:p>
          <a:p>
            <a:pPr eaLnBrk="1" hangingPunct="1">
              <a:spcBef>
                <a:spcPct val="25000"/>
              </a:spcBef>
              <a:buFontTx/>
              <a:buNone/>
            </a:pPr>
            <a:r>
              <a:rPr lang="zh-CN" altLang="en-US" sz="2000" b="1" dirty="0">
                <a:ea typeface="仿宋_GB2312" pitchFamily="49" charset="-122"/>
                <a:cs typeface="Times New Roman" pitchFamily="18" charset="0"/>
              </a:rPr>
              <a:t>再由左手定则可以判定出线圈受到电磁力的作用会以</a:t>
            </a:r>
            <a:r>
              <a:rPr lang="en-US" altLang="zh-CN" sz="2000" b="1" i="1" dirty="0">
                <a:latin typeface="Times New Roman" pitchFamily="18" charset="0"/>
                <a:ea typeface="仿宋_GB2312" pitchFamily="49" charset="-122"/>
                <a:cs typeface="Times New Roman" pitchFamily="18" charset="0"/>
              </a:rPr>
              <a:t>n</a:t>
            </a:r>
            <a:r>
              <a:rPr lang="zh-CN" altLang="en-US" sz="2000" b="1" dirty="0">
                <a:ea typeface="仿宋_GB2312" pitchFamily="49" charset="-122"/>
                <a:cs typeface="Times New Roman" pitchFamily="18" charset="0"/>
              </a:rPr>
              <a:t>的速度做逆时针的旋转运动。</a:t>
            </a:r>
          </a:p>
        </p:txBody>
      </p:sp>
      <p:pic>
        <p:nvPicPr>
          <p:cNvPr id="9223" name="Picture 15" descr="绘图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4669" y="1916749"/>
            <a:ext cx="2808312" cy="200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4" name="Rectangle 18"/>
          <p:cNvSpPr>
            <a:spLocks noChangeArrowheads="1"/>
          </p:cNvSpPr>
          <p:nvPr/>
        </p:nvSpPr>
        <p:spPr bwMode="auto">
          <a:xfrm>
            <a:off x="0" y="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9225" name="Rectangle 20"/>
          <p:cNvSpPr>
            <a:spLocks noChangeArrowheads="1"/>
          </p:cNvSpPr>
          <p:nvPr/>
        </p:nvSpPr>
        <p:spPr bwMode="auto">
          <a:xfrm>
            <a:off x="0" y="0"/>
            <a:ext cx="3286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charset="0"/>
                <a:ea typeface="宋体" charset="-122"/>
              </a:defRPr>
            </a:lvl1pPr>
            <a:lvl2pPr marL="742950" indent="-285750">
              <a:spcBef>
                <a:spcPct val="20000"/>
              </a:spcBef>
              <a:buChar char="–"/>
              <a:defRPr sz="2800">
                <a:solidFill>
                  <a:schemeClr val="tx1"/>
                </a:solidFill>
                <a:latin typeface="Arial" charset="0"/>
                <a:ea typeface="宋体" charset="-122"/>
              </a:defRPr>
            </a:lvl2pPr>
            <a:lvl3pPr marL="1143000" indent="-228600">
              <a:spcBef>
                <a:spcPct val="20000"/>
              </a:spcBef>
              <a:buChar char="•"/>
              <a:defRPr sz="2400">
                <a:solidFill>
                  <a:schemeClr val="tx1"/>
                </a:solidFill>
                <a:latin typeface="Arial" charset="0"/>
                <a:ea typeface="宋体" charset="-122"/>
              </a:defRPr>
            </a:lvl3pPr>
            <a:lvl4pPr marL="1600200" indent="-228600">
              <a:spcBef>
                <a:spcPct val="20000"/>
              </a:spcBef>
              <a:buChar char="–"/>
              <a:defRPr sz="2000">
                <a:solidFill>
                  <a:schemeClr val="tx1"/>
                </a:solidFill>
                <a:latin typeface="Arial" charset="0"/>
                <a:ea typeface="宋体" charset="-122"/>
              </a:defRPr>
            </a:lvl4pPr>
            <a:lvl5pPr marL="2057400" indent="-228600">
              <a:spcBef>
                <a:spcPct val="20000"/>
              </a:spcBef>
              <a:buChar char="»"/>
              <a:defRPr sz="2000">
                <a:solidFill>
                  <a:schemeClr val="tx1"/>
                </a:solidFill>
                <a:latin typeface="Arial" charset="0"/>
                <a:ea typeface="宋体" charset="-122"/>
              </a:defRPr>
            </a:lvl5pPr>
            <a:lvl6pPr marL="2514600" indent="-228600" eaLnBrk="0" fontAlgn="base" hangingPunct="0">
              <a:spcBef>
                <a:spcPct val="20000"/>
              </a:spcBef>
              <a:spcAft>
                <a:spcPct val="0"/>
              </a:spcAft>
              <a:buChar char="»"/>
              <a:defRPr sz="2000">
                <a:solidFill>
                  <a:schemeClr val="tx1"/>
                </a:solidFill>
                <a:latin typeface="Arial" charset="0"/>
                <a:ea typeface="宋体" charset="-122"/>
              </a:defRPr>
            </a:lvl6pPr>
            <a:lvl7pPr marL="2971800" indent="-228600" eaLnBrk="0" fontAlgn="base" hangingPunct="0">
              <a:spcBef>
                <a:spcPct val="20000"/>
              </a:spcBef>
              <a:spcAft>
                <a:spcPct val="0"/>
              </a:spcAft>
              <a:buChar char="»"/>
              <a:defRPr sz="2000">
                <a:solidFill>
                  <a:schemeClr val="tx1"/>
                </a:solidFill>
                <a:latin typeface="Arial" charset="0"/>
                <a:ea typeface="宋体" charset="-122"/>
              </a:defRPr>
            </a:lvl7pPr>
            <a:lvl8pPr marL="3429000" indent="-228600" eaLnBrk="0" fontAlgn="base" hangingPunct="0">
              <a:spcBef>
                <a:spcPct val="20000"/>
              </a:spcBef>
              <a:spcAft>
                <a:spcPct val="0"/>
              </a:spcAft>
              <a:buChar char="»"/>
              <a:defRPr sz="2000">
                <a:solidFill>
                  <a:schemeClr val="tx1"/>
                </a:solidFill>
                <a:latin typeface="Arial" charset="0"/>
                <a:ea typeface="宋体" charset="-122"/>
              </a:defRPr>
            </a:lvl8pPr>
            <a:lvl9pPr marL="3886200" indent="-228600" eaLnBrk="0" fontAlgn="base" hangingPunct="0">
              <a:spcBef>
                <a:spcPct val="20000"/>
              </a:spcBef>
              <a:spcAft>
                <a:spcPct val="0"/>
              </a:spcAft>
              <a:buChar char="»"/>
              <a:defRPr sz="2000">
                <a:solidFill>
                  <a:schemeClr val="tx1"/>
                </a:solidFill>
                <a:latin typeface="Arial" charset="0"/>
                <a:ea typeface="宋体" charset="-122"/>
              </a:defRPr>
            </a:lvl9pPr>
          </a:lstStyle>
          <a:p>
            <a:pPr eaLnBrk="1" hangingPunct="1"/>
            <a:endParaRPr lang="zh-CN" altLang="en-US"/>
          </a:p>
        </p:txBody>
      </p:sp>
      <p:sp>
        <p:nvSpPr>
          <p:cNvPr id="11" name="矩形 10"/>
          <p:cNvSpPr/>
          <p:nvPr/>
        </p:nvSpPr>
        <p:spPr>
          <a:xfrm>
            <a:off x="251520" y="332656"/>
            <a:ext cx="6696744" cy="584775"/>
          </a:xfrm>
          <a:prstGeom prst="rect">
            <a:avLst/>
          </a:prstGeom>
        </p:spPr>
        <p:txBody>
          <a:bodyPr wrap="square">
            <a:spAutoFit/>
          </a:bodyPr>
          <a:lstStyle/>
          <a:p>
            <a:r>
              <a:rPr kumimoji="1" lang="en-US" altLang="zh-CN" b="1" dirty="0">
                <a:latin typeface="宋体" charset="-122"/>
              </a:rPr>
              <a:t> 1. </a:t>
            </a:r>
            <a:r>
              <a:rPr kumimoji="1" lang="zh-CN" altLang="en-US" b="1" dirty="0">
                <a:latin typeface="宋体" charset="-122"/>
              </a:rPr>
              <a:t>三相异步电机结构及工作原理</a:t>
            </a:r>
            <a:endParaRPr lang="zh-CN" altLang="en-US" dirty="0"/>
          </a:p>
        </p:txBody>
      </p:sp>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默认设计模板">
  <a:themeElements>
    <a:clrScheme name="自定义 1">
      <a:dk1>
        <a:srgbClr val="000000"/>
      </a:dk1>
      <a:lt1>
        <a:srgbClr val="000000"/>
      </a:lt1>
      <a:dk2>
        <a:srgbClr val="000000"/>
      </a:dk2>
      <a:lt2>
        <a:srgbClr val="FFFFFF"/>
      </a:lt2>
      <a:accent1>
        <a:srgbClr val="000000"/>
      </a:accent1>
      <a:accent2>
        <a:srgbClr val="000000"/>
      </a:accent2>
      <a:accent3>
        <a:srgbClr val="000000"/>
      </a:accent3>
      <a:accent4>
        <a:srgbClr val="000000"/>
      </a:accent4>
      <a:accent5>
        <a:srgbClr val="000000"/>
      </a:accent5>
      <a:accent6>
        <a:srgbClr val="000000"/>
      </a:accent6>
      <a:hlink>
        <a:srgbClr val="FFFFFF"/>
      </a:hlink>
      <a:folHlink>
        <a:srgbClr val="0000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rgbClr val="FF0000"/>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0" sz="32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Tx/>
          <a:buSzTx/>
          <a:buFontTx/>
          <a:buChar char="•"/>
          <a:tabLst/>
          <a:defRPr kumimoji="0" lang="zh-CN" altLang="en-US" sz="32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7735</TotalTime>
  <Words>4998</Words>
  <Application>Microsoft Office PowerPoint</Application>
  <PresentationFormat>全屏显示(4:3)</PresentationFormat>
  <Paragraphs>486</Paragraphs>
  <Slides>82</Slides>
  <Notes>17</Notes>
  <HiddenSlides>0</HiddenSlides>
  <MMClips>1</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82</vt:i4>
      </vt:variant>
    </vt:vector>
  </HeadingPairs>
  <TitlesOfParts>
    <vt:vector size="102" baseType="lpstr">
      <vt:lpstr>Monotype Sorts</vt:lpstr>
      <vt:lpstr>MS PGothic</vt:lpstr>
      <vt:lpstr>等线</vt:lpstr>
      <vt:lpstr>方正姚体</vt:lpstr>
      <vt:lpstr>仿宋_GB2312</vt:lpstr>
      <vt:lpstr>楷体_GB2312</vt:lpstr>
      <vt:lpstr>隶书</vt:lpstr>
      <vt:lpstr>宋体</vt:lpstr>
      <vt:lpstr>微软雅黑</vt:lpstr>
      <vt:lpstr>Arial</vt:lpstr>
      <vt:lpstr>Cambria Math</vt:lpstr>
      <vt:lpstr>Symbol</vt:lpstr>
      <vt:lpstr>Times New Roman</vt:lpstr>
      <vt:lpstr>Wingdings</vt:lpstr>
      <vt:lpstr>Wingdings 3</vt:lpstr>
      <vt:lpstr>默认设计模板</vt:lpstr>
      <vt:lpstr>公式</vt:lpstr>
      <vt:lpstr>Microsoft 公式 3.0</vt:lpstr>
      <vt:lpstr>Equation</vt:lpstr>
      <vt:lpstr>图片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Tmax与U12成正比，而与R2无关，sm与R2成正比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本章小结</vt:lpstr>
      <vt:lpstr>作业</vt:lpstr>
    </vt:vector>
  </TitlesOfParts>
  <Company>微软用户</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微软中国</dc:creator>
  <cp:lastModifiedBy>liu</cp:lastModifiedBy>
  <cp:revision>324</cp:revision>
  <dcterms:created xsi:type="dcterms:W3CDTF">2013-07-16T14:24:14Z</dcterms:created>
  <dcterms:modified xsi:type="dcterms:W3CDTF">2023-02-19T03:30:43Z</dcterms:modified>
</cp:coreProperties>
</file>